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sldIdLst>
    <p:sldId id="256" r:id="rId5"/>
    <p:sldId id="264" r:id="rId6"/>
    <p:sldId id="271" r:id="rId7"/>
    <p:sldId id="262" r:id="rId8"/>
    <p:sldId id="293" r:id="rId9"/>
    <p:sldId id="261" r:id="rId10"/>
    <p:sldId id="292" r:id="rId11"/>
    <p:sldId id="291" r:id="rId12"/>
    <p:sldId id="290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22" r:id="rId33"/>
    <p:sldId id="315" r:id="rId34"/>
    <p:sldId id="331" r:id="rId35"/>
    <p:sldId id="332" r:id="rId36"/>
    <p:sldId id="321" r:id="rId37"/>
    <p:sldId id="325" r:id="rId38"/>
    <p:sldId id="316" r:id="rId39"/>
    <p:sldId id="318" r:id="rId40"/>
    <p:sldId id="317" r:id="rId41"/>
    <p:sldId id="323" r:id="rId42"/>
    <p:sldId id="320" r:id="rId43"/>
    <p:sldId id="324" r:id="rId44"/>
    <p:sldId id="326" r:id="rId45"/>
    <p:sldId id="327" r:id="rId46"/>
    <p:sldId id="328" r:id="rId47"/>
    <p:sldId id="329" r:id="rId48"/>
    <p:sldId id="330" r:id="rId49"/>
    <p:sldId id="333" r:id="rId50"/>
    <p:sldId id="283" r:id="rId51"/>
    <p:sldId id="33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6AC"/>
    <a:srgbClr val="924C8F"/>
    <a:srgbClr val="F09225"/>
    <a:srgbClr val="00A3DE"/>
    <a:srgbClr val="E78228"/>
    <a:srgbClr val="E56D26"/>
    <a:srgbClr val="F5ABA3"/>
    <a:srgbClr val="F5B1AC"/>
    <a:srgbClr val="F5DECA"/>
    <a:srgbClr val="F5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4"/>
    <p:restoredTop sz="89228"/>
  </p:normalViewPr>
  <p:slideViewPr>
    <p:cSldViewPr snapToGrid="0" snapToObjects="1">
      <p:cViewPr>
        <p:scale>
          <a:sx n="74" d="100"/>
          <a:sy n="74" d="100"/>
        </p:scale>
        <p:origin x="131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Fréquence</a:t>
            </a:r>
            <a:r>
              <a:rPr lang="en-US" dirty="0" smtClean="0"/>
              <a:t> des </a:t>
            </a:r>
            <a:r>
              <a:rPr lang="en-US" dirty="0" err="1" smtClean="0"/>
              <a:t>processeurs</a:t>
            </a:r>
            <a:r>
              <a:rPr lang="en-US" dirty="0" smtClean="0"/>
              <a:t> Intel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80D393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Sheet1!$A$2:$A$222</c:f>
              <c:numCache>
                <c:formatCode>General</c:formatCode>
                <c:ptCount val="221"/>
                <c:pt idx="0">
                  <c:v>1971.98327055942</c:v>
                </c:pt>
                <c:pt idx="1">
                  <c:v>1972.962072232364</c:v>
                </c:pt>
                <c:pt idx="2">
                  <c:v>1974.992490237309</c:v>
                </c:pt>
                <c:pt idx="3">
                  <c:v>1975.174804168496</c:v>
                </c:pt>
                <c:pt idx="4">
                  <c:v>1976.413106268919</c:v>
                </c:pt>
                <c:pt idx="5">
                  <c:v>1979.322734940037</c:v>
                </c:pt>
                <c:pt idx="6">
                  <c:v>1979.381888763084</c:v>
                </c:pt>
                <c:pt idx="7">
                  <c:v>1979.50759063706</c:v>
                </c:pt>
                <c:pt idx="8">
                  <c:v>1980.363010375026</c:v>
                </c:pt>
                <c:pt idx="9">
                  <c:v>1983.090325114957</c:v>
                </c:pt>
                <c:pt idx="10">
                  <c:v>1983.133766203757</c:v>
                </c:pt>
                <c:pt idx="11">
                  <c:v>1983.249763153638</c:v>
                </c:pt>
                <c:pt idx="12">
                  <c:v>1984.055733992652</c:v>
                </c:pt>
                <c:pt idx="13">
                  <c:v>2002.085403332024</c:v>
                </c:pt>
                <c:pt idx="14">
                  <c:v>2002.103426762484</c:v>
                </c:pt>
                <c:pt idx="15">
                  <c:v>2002.105968528318</c:v>
                </c:pt>
                <c:pt idx="16">
                  <c:v>2002.149409617118</c:v>
                </c:pt>
                <c:pt idx="17">
                  <c:v>2002.203710978118</c:v>
                </c:pt>
                <c:pt idx="18">
                  <c:v>2002.27280079488</c:v>
                </c:pt>
                <c:pt idx="19">
                  <c:v>2002.349978048386</c:v>
                </c:pt>
                <c:pt idx="20">
                  <c:v>2002.372853940892</c:v>
                </c:pt>
                <c:pt idx="21">
                  <c:v>2002.43200776394</c:v>
                </c:pt>
                <c:pt idx="22">
                  <c:v>2002.552857175867</c:v>
                </c:pt>
                <c:pt idx="23">
                  <c:v>2002.552857175867</c:v>
                </c:pt>
                <c:pt idx="24">
                  <c:v>2002.614552764748</c:v>
                </c:pt>
                <c:pt idx="25">
                  <c:v>2002.755736303348</c:v>
                </c:pt>
                <c:pt idx="26">
                  <c:v>2002.858562284816</c:v>
                </c:pt>
                <c:pt idx="27">
                  <c:v>2002.903851930587</c:v>
                </c:pt>
                <c:pt idx="28">
                  <c:v>2003.040876216004</c:v>
                </c:pt>
                <c:pt idx="29">
                  <c:v>2003.186450077408</c:v>
                </c:pt>
                <c:pt idx="30">
                  <c:v>2003.188991843242</c:v>
                </c:pt>
                <c:pt idx="31">
                  <c:v>2003.240751438408</c:v>
                </c:pt>
                <c:pt idx="32">
                  <c:v>2003.341728862906</c:v>
                </c:pt>
                <c:pt idx="33">
                  <c:v>2003.412436167017</c:v>
                </c:pt>
                <c:pt idx="34">
                  <c:v>2003.45102479377</c:v>
                </c:pt>
                <c:pt idx="35">
                  <c:v>2003.45102479377</c:v>
                </c:pt>
                <c:pt idx="36">
                  <c:v>2003.45102479377</c:v>
                </c:pt>
                <c:pt idx="37">
                  <c:v>2003.45102479377</c:v>
                </c:pt>
                <c:pt idx="38">
                  <c:v>2003.569332439864</c:v>
                </c:pt>
                <c:pt idx="39">
                  <c:v>2003.6012200476</c:v>
                </c:pt>
                <c:pt idx="40">
                  <c:v>2003.654134990873</c:v>
                </c:pt>
                <c:pt idx="41">
                  <c:v>2003.701504263234</c:v>
                </c:pt>
                <c:pt idx="42">
                  <c:v>2003.701504263234</c:v>
                </c:pt>
                <c:pt idx="43">
                  <c:v>2003.704046029069</c:v>
                </c:pt>
                <c:pt idx="44">
                  <c:v>2003.72946368741</c:v>
                </c:pt>
                <c:pt idx="45">
                  <c:v>2003.87249578298</c:v>
                </c:pt>
                <c:pt idx="46">
                  <c:v>2003.945513783303</c:v>
                </c:pt>
                <c:pt idx="47">
                  <c:v>2004.009751138018</c:v>
                </c:pt>
                <c:pt idx="48">
                  <c:v>2004.171499872912</c:v>
                </c:pt>
                <c:pt idx="49">
                  <c:v>2004.42798715253</c:v>
                </c:pt>
                <c:pt idx="50">
                  <c:v>2004.592277653257</c:v>
                </c:pt>
                <c:pt idx="51">
                  <c:v>2004.9619890473</c:v>
                </c:pt>
                <c:pt idx="52">
                  <c:v>2004.9619890473</c:v>
                </c:pt>
                <c:pt idx="53">
                  <c:v>2004.9619890473</c:v>
                </c:pt>
                <c:pt idx="54">
                  <c:v>2004.9619890473</c:v>
                </c:pt>
                <c:pt idx="55">
                  <c:v>2005.020449661483</c:v>
                </c:pt>
                <c:pt idx="56">
                  <c:v>2005.021142870347</c:v>
                </c:pt>
                <c:pt idx="57">
                  <c:v>2005.256602814428</c:v>
                </c:pt>
                <c:pt idx="58">
                  <c:v>2005.418351549322</c:v>
                </c:pt>
                <c:pt idx="59">
                  <c:v>2005.49922591677</c:v>
                </c:pt>
                <c:pt idx="60">
                  <c:v>2005.49922591677</c:v>
                </c:pt>
                <c:pt idx="61">
                  <c:v>2005.49922591677</c:v>
                </c:pt>
                <c:pt idx="62">
                  <c:v>2005.711578898722</c:v>
                </c:pt>
                <c:pt idx="63">
                  <c:v>2005.827806918224</c:v>
                </c:pt>
                <c:pt idx="64">
                  <c:v>2005.827806918224</c:v>
                </c:pt>
                <c:pt idx="65">
                  <c:v>2005.902673475518</c:v>
                </c:pt>
                <c:pt idx="66">
                  <c:v>2005.904059893246</c:v>
                </c:pt>
                <c:pt idx="67">
                  <c:v>2005.904059893246</c:v>
                </c:pt>
                <c:pt idx="68">
                  <c:v>2005.940106754165</c:v>
                </c:pt>
                <c:pt idx="69">
                  <c:v>2005.961827298565</c:v>
                </c:pt>
                <c:pt idx="70">
                  <c:v>2006.012200476003</c:v>
                </c:pt>
                <c:pt idx="71">
                  <c:v>2006.07135429905</c:v>
                </c:pt>
                <c:pt idx="72">
                  <c:v>2006.07135429905</c:v>
                </c:pt>
                <c:pt idx="73">
                  <c:v>2006.071816438293</c:v>
                </c:pt>
                <c:pt idx="74">
                  <c:v>2006.16355107794</c:v>
                </c:pt>
                <c:pt idx="75">
                  <c:v>2006.16355107794</c:v>
                </c:pt>
                <c:pt idx="76">
                  <c:v>2006.174642419761</c:v>
                </c:pt>
                <c:pt idx="77">
                  <c:v>2006.222935970608</c:v>
                </c:pt>
                <c:pt idx="78">
                  <c:v>2006.26499064168</c:v>
                </c:pt>
                <c:pt idx="79">
                  <c:v>2006.30843173048</c:v>
                </c:pt>
                <c:pt idx="80">
                  <c:v>2006.352103888902</c:v>
                </c:pt>
                <c:pt idx="81">
                  <c:v>2006.35695635095</c:v>
                </c:pt>
                <c:pt idx="82">
                  <c:v>2006.621531067311</c:v>
                </c:pt>
                <c:pt idx="83">
                  <c:v>2006.631004921783</c:v>
                </c:pt>
                <c:pt idx="84">
                  <c:v>2006.660119694064</c:v>
                </c:pt>
                <c:pt idx="85">
                  <c:v>2006.66843820043</c:v>
                </c:pt>
                <c:pt idx="86">
                  <c:v>2006.742380479238</c:v>
                </c:pt>
                <c:pt idx="87">
                  <c:v>2006.811470296</c:v>
                </c:pt>
                <c:pt idx="88">
                  <c:v>2006.865540587379</c:v>
                </c:pt>
                <c:pt idx="89">
                  <c:v>2007.102155879566</c:v>
                </c:pt>
                <c:pt idx="90">
                  <c:v>2007.11717540495</c:v>
                </c:pt>
                <c:pt idx="91">
                  <c:v>2007.178177784967</c:v>
                </c:pt>
                <c:pt idx="92">
                  <c:v>2007.227857753541</c:v>
                </c:pt>
                <c:pt idx="93">
                  <c:v>2007.296947570303</c:v>
                </c:pt>
                <c:pt idx="94">
                  <c:v>2007.310118538716</c:v>
                </c:pt>
                <c:pt idx="95">
                  <c:v>2007.404626013818</c:v>
                </c:pt>
                <c:pt idx="96">
                  <c:v>2007.425191210112</c:v>
                </c:pt>
                <c:pt idx="97">
                  <c:v>2007.474409039444</c:v>
                </c:pt>
                <c:pt idx="98">
                  <c:v>2007.636388843959</c:v>
                </c:pt>
                <c:pt idx="99">
                  <c:v>2007.636388843959</c:v>
                </c:pt>
                <c:pt idx="100">
                  <c:v>2007.66365505927</c:v>
                </c:pt>
                <c:pt idx="101">
                  <c:v>2007.66365505927</c:v>
                </c:pt>
                <c:pt idx="102">
                  <c:v>2007.664348268132</c:v>
                </c:pt>
                <c:pt idx="103">
                  <c:v>2007.700395129052</c:v>
                </c:pt>
                <c:pt idx="104">
                  <c:v>2007.727892413984</c:v>
                </c:pt>
                <c:pt idx="105">
                  <c:v>2007.818702775146</c:v>
                </c:pt>
                <c:pt idx="106">
                  <c:v>2007.818702775146</c:v>
                </c:pt>
                <c:pt idx="107">
                  <c:v>2007.905122813504</c:v>
                </c:pt>
                <c:pt idx="108">
                  <c:v>2007.971901934053</c:v>
                </c:pt>
                <c:pt idx="109">
                  <c:v>2007.996164244287</c:v>
                </c:pt>
                <c:pt idx="110">
                  <c:v>2008.003558472168</c:v>
                </c:pt>
                <c:pt idx="111">
                  <c:v>2008.008642003836</c:v>
                </c:pt>
                <c:pt idx="112">
                  <c:v>2008.046537421725</c:v>
                </c:pt>
                <c:pt idx="113">
                  <c:v>2008.089978510525</c:v>
                </c:pt>
                <c:pt idx="114">
                  <c:v>2008.092520276359</c:v>
                </c:pt>
                <c:pt idx="115">
                  <c:v>2008.188414169189</c:v>
                </c:pt>
                <c:pt idx="116">
                  <c:v>2008.22630958708</c:v>
                </c:pt>
                <c:pt idx="117">
                  <c:v>2008.281304156942</c:v>
                </c:pt>
                <c:pt idx="118">
                  <c:v>2008.281304156942</c:v>
                </c:pt>
                <c:pt idx="119">
                  <c:v>2008.311112138087</c:v>
                </c:pt>
                <c:pt idx="120">
                  <c:v>2008.315964600134</c:v>
                </c:pt>
                <c:pt idx="121">
                  <c:v>2008.35848141045</c:v>
                </c:pt>
                <c:pt idx="122">
                  <c:v>2008.359867828177</c:v>
                </c:pt>
                <c:pt idx="123">
                  <c:v>2008.418790581602</c:v>
                </c:pt>
                <c:pt idx="124">
                  <c:v>2008.460614183053</c:v>
                </c:pt>
                <c:pt idx="125">
                  <c:v>2008.532707904892</c:v>
                </c:pt>
                <c:pt idx="126">
                  <c:v>2008.565750860734</c:v>
                </c:pt>
                <c:pt idx="127">
                  <c:v>2008.605032696351</c:v>
                </c:pt>
                <c:pt idx="128">
                  <c:v>2008.686600272662</c:v>
                </c:pt>
                <c:pt idx="129">
                  <c:v>2008.719412158883</c:v>
                </c:pt>
                <c:pt idx="130">
                  <c:v>2008.765395013517</c:v>
                </c:pt>
                <c:pt idx="131">
                  <c:v>2008.789888393373</c:v>
                </c:pt>
                <c:pt idx="132">
                  <c:v>2008.835908219146</c:v>
                </c:pt>
                <c:pt idx="133">
                  <c:v>2008.838413013841</c:v>
                </c:pt>
                <c:pt idx="134">
                  <c:v>2008.845114032858</c:v>
                </c:pt>
                <c:pt idx="135">
                  <c:v>2008.845114032858</c:v>
                </c:pt>
                <c:pt idx="136">
                  <c:v>2008.847655798692</c:v>
                </c:pt>
                <c:pt idx="137">
                  <c:v>2008.881391963399</c:v>
                </c:pt>
                <c:pt idx="138">
                  <c:v>2008.895256140675</c:v>
                </c:pt>
                <c:pt idx="139">
                  <c:v>2008.895256140675</c:v>
                </c:pt>
                <c:pt idx="140">
                  <c:v>2008.964114887816</c:v>
                </c:pt>
                <c:pt idx="141">
                  <c:v>2009.045682464126</c:v>
                </c:pt>
                <c:pt idx="142">
                  <c:v>2009.066940869284</c:v>
                </c:pt>
                <c:pt idx="143">
                  <c:v>2009.081729325046</c:v>
                </c:pt>
                <c:pt idx="144">
                  <c:v>2009.115465489752</c:v>
                </c:pt>
                <c:pt idx="145">
                  <c:v>2009.154054116505</c:v>
                </c:pt>
                <c:pt idx="146">
                  <c:v>2009.154054116505</c:v>
                </c:pt>
                <c:pt idx="147">
                  <c:v>2009.157289091203</c:v>
                </c:pt>
                <c:pt idx="148">
                  <c:v>2009.181320331815</c:v>
                </c:pt>
                <c:pt idx="149">
                  <c:v>2009.227996395314</c:v>
                </c:pt>
                <c:pt idx="150">
                  <c:v>2009.262425768884</c:v>
                </c:pt>
                <c:pt idx="151">
                  <c:v>2009.324121357765</c:v>
                </c:pt>
                <c:pt idx="152">
                  <c:v>2009.325701873975</c:v>
                </c:pt>
                <c:pt idx="153">
                  <c:v>2009.376805231416</c:v>
                </c:pt>
                <c:pt idx="154">
                  <c:v>2009.48423411974</c:v>
                </c:pt>
                <c:pt idx="155">
                  <c:v>2009.516371282667</c:v>
                </c:pt>
                <c:pt idx="156">
                  <c:v>2009.533701504263</c:v>
                </c:pt>
                <c:pt idx="157">
                  <c:v>2009.536243270097</c:v>
                </c:pt>
                <c:pt idx="158">
                  <c:v>2009.56189199806</c:v>
                </c:pt>
                <c:pt idx="159">
                  <c:v>2009.564202694272</c:v>
                </c:pt>
                <c:pt idx="160">
                  <c:v>2009.646232409825</c:v>
                </c:pt>
                <c:pt idx="161">
                  <c:v>2009.656861612404</c:v>
                </c:pt>
                <c:pt idx="162">
                  <c:v>2009.69059777711</c:v>
                </c:pt>
                <c:pt idx="163">
                  <c:v>2009.706310511357</c:v>
                </c:pt>
                <c:pt idx="164">
                  <c:v>2009.725951429166</c:v>
                </c:pt>
                <c:pt idx="165">
                  <c:v>2009.74489913811</c:v>
                </c:pt>
                <c:pt idx="166">
                  <c:v>2009.762229359706</c:v>
                </c:pt>
                <c:pt idx="167">
                  <c:v>2009.863206784204</c:v>
                </c:pt>
                <c:pt idx="168">
                  <c:v>2009.867366037387</c:v>
                </c:pt>
                <c:pt idx="169">
                  <c:v>2009.867366037387</c:v>
                </c:pt>
                <c:pt idx="170">
                  <c:v>2009.947085056728</c:v>
                </c:pt>
                <c:pt idx="171">
                  <c:v>2009.978972664464</c:v>
                </c:pt>
                <c:pt idx="172">
                  <c:v>2009.988215449315</c:v>
                </c:pt>
                <c:pt idx="173">
                  <c:v>2010.037433278647</c:v>
                </c:pt>
                <c:pt idx="174">
                  <c:v>2010.091503570026</c:v>
                </c:pt>
                <c:pt idx="175">
                  <c:v>2010.178616817247</c:v>
                </c:pt>
                <c:pt idx="176">
                  <c:v>2010.191094576796</c:v>
                </c:pt>
                <c:pt idx="177">
                  <c:v>2010.22968320355</c:v>
                </c:pt>
                <c:pt idx="178">
                  <c:v>2010.245164868175</c:v>
                </c:pt>
                <c:pt idx="179">
                  <c:v>2010.273124292349</c:v>
                </c:pt>
                <c:pt idx="180">
                  <c:v>2010.311943988724</c:v>
                </c:pt>
                <c:pt idx="181">
                  <c:v>2010.34383159646</c:v>
                </c:pt>
                <c:pt idx="182">
                  <c:v>2010.358620052222</c:v>
                </c:pt>
                <c:pt idx="183">
                  <c:v>2010.396515470111</c:v>
                </c:pt>
                <c:pt idx="184">
                  <c:v>2010.417080666405</c:v>
                </c:pt>
                <c:pt idx="185">
                  <c:v>2010.500034660443</c:v>
                </c:pt>
                <c:pt idx="186">
                  <c:v>2010.543475749243</c:v>
                </c:pt>
                <c:pt idx="187">
                  <c:v>2010.5788294013</c:v>
                </c:pt>
                <c:pt idx="188">
                  <c:v>2010.5788294013</c:v>
                </c:pt>
                <c:pt idx="189">
                  <c:v>2010.60262957229</c:v>
                </c:pt>
                <c:pt idx="190">
                  <c:v>2010.661090186473</c:v>
                </c:pt>
                <c:pt idx="191">
                  <c:v>2010.684890357465</c:v>
                </c:pt>
                <c:pt idx="192">
                  <c:v>2010.76368509832</c:v>
                </c:pt>
                <c:pt idx="193">
                  <c:v>2010.76368509832</c:v>
                </c:pt>
                <c:pt idx="194">
                  <c:v>2010.818679668184</c:v>
                </c:pt>
                <c:pt idx="195">
                  <c:v>2010.892621946993</c:v>
                </c:pt>
                <c:pt idx="196">
                  <c:v>2010.892621946993</c:v>
                </c:pt>
                <c:pt idx="197">
                  <c:v>2010.892621946993</c:v>
                </c:pt>
                <c:pt idx="198">
                  <c:v>2010.925664902835</c:v>
                </c:pt>
                <c:pt idx="199">
                  <c:v>2010.992906162627</c:v>
                </c:pt>
                <c:pt idx="200">
                  <c:v>2011.110520599857</c:v>
                </c:pt>
                <c:pt idx="201">
                  <c:v>2011.110520599857</c:v>
                </c:pt>
                <c:pt idx="202">
                  <c:v>2011.149802435474</c:v>
                </c:pt>
                <c:pt idx="203">
                  <c:v>2011.187697853363</c:v>
                </c:pt>
                <c:pt idx="204">
                  <c:v>2011.208956258521</c:v>
                </c:pt>
                <c:pt idx="205">
                  <c:v>2011.222127226933</c:v>
                </c:pt>
                <c:pt idx="206">
                  <c:v>2011.222127226933</c:v>
                </c:pt>
                <c:pt idx="207">
                  <c:v>2011.262564410657</c:v>
                </c:pt>
                <c:pt idx="208">
                  <c:v>2011.269958638538</c:v>
                </c:pt>
                <c:pt idx="209">
                  <c:v>2011.42939667722</c:v>
                </c:pt>
                <c:pt idx="210">
                  <c:v>2011.42939667722</c:v>
                </c:pt>
                <c:pt idx="211">
                  <c:v>2011.476072740717</c:v>
                </c:pt>
                <c:pt idx="212">
                  <c:v>2011.476072740717</c:v>
                </c:pt>
                <c:pt idx="213">
                  <c:v>2011.524597361185</c:v>
                </c:pt>
                <c:pt idx="214">
                  <c:v>2011.550015019525</c:v>
                </c:pt>
                <c:pt idx="215">
                  <c:v>2011.55093929801</c:v>
                </c:pt>
                <c:pt idx="216">
                  <c:v>2011.69720636828</c:v>
                </c:pt>
                <c:pt idx="217">
                  <c:v>2011.720082260785</c:v>
                </c:pt>
                <c:pt idx="218">
                  <c:v>2011.799801280126</c:v>
                </c:pt>
                <c:pt idx="219">
                  <c:v>2011.8820620653</c:v>
                </c:pt>
                <c:pt idx="220">
                  <c:v>2011.8820620653</c:v>
                </c:pt>
              </c:numCache>
            </c:numRef>
          </c:xVal>
          <c:yVal>
            <c:numRef>
              <c:f>Sheet1!$B$2:$B$222</c:f>
              <c:numCache>
                <c:formatCode>General</c:formatCode>
                <c:ptCount val="221"/>
                <c:pt idx="0">
                  <c:v>0.000738886679007283</c:v>
                </c:pt>
                <c:pt idx="1">
                  <c:v>0.000495843359391745</c:v>
                </c:pt>
                <c:pt idx="2">
                  <c:v>0.00192985214294354</c:v>
                </c:pt>
                <c:pt idx="3">
                  <c:v>0.000710944837638575</c:v>
                </c:pt>
                <c:pt idx="4">
                  <c:v>0.00295587864174979</c:v>
                </c:pt>
                <c:pt idx="5">
                  <c:v>0.00479470396351969</c:v>
                </c:pt>
                <c:pt idx="6">
                  <c:v>0.00789888536815168</c:v>
                </c:pt>
                <c:pt idx="7">
                  <c:v>0.00969532555723283</c:v>
                </c:pt>
                <c:pt idx="8">
                  <c:v>0.00772241179252499</c:v>
                </c:pt>
                <c:pt idx="9">
                  <c:v>0.0097150166903431</c:v>
                </c:pt>
                <c:pt idx="10">
                  <c:v>0.00570138454634962</c:v>
                </c:pt>
                <c:pt idx="11">
                  <c:v>0.0115064096369418</c:v>
                </c:pt>
                <c:pt idx="12">
                  <c:v>0.00570138454634962</c:v>
                </c:pt>
                <c:pt idx="13">
                  <c:v>0.702747496436394</c:v>
                </c:pt>
                <c:pt idx="14">
                  <c:v>0.780223104222218</c:v>
                </c:pt>
                <c:pt idx="15">
                  <c:v>0.881471393744075</c:v>
                </c:pt>
                <c:pt idx="16">
                  <c:v>1.774705746394056</c:v>
                </c:pt>
                <c:pt idx="17">
                  <c:v>1.61001880472888</c:v>
                </c:pt>
                <c:pt idx="18">
                  <c:v>1.283577314327727</c:v>
                </c:pt>
                <c:pt idx="19">
                  <c:v>0.736726295428237</c:v>
                </c:pt>
                <c:pt idx="20">
                  <c:v>1.774705746394056</c:v>
                </c:pt>
                <c:pt idx="21">
                  <c:v>0.881471393744075</c:v>
                </c:pt>
                <c:pt idx="22">
                  <c:v>1.509225616393136</c:v>
                </c:pt>
                <c:pt idx="23">
                  <c:v>1.38045873995415</c:v>
                </c:pt>
                <c:pt idx="24">
                  <c:v>1.774705746394056</c:v>
                </c:pt>
                <c:pt idx="25">
                  <c:v>0.881471393744075</c:v>
                </c:pt>
                <c:pt idx="26">
                  <c:v>2.403803580130394</c:v>
                </c:pt>
                <c:pt idx="27">
                  <c:v>1.033090865251054</c:v>
                </c:pt>
                <c:pt idx="28">
                  <c:v>1.945981789356605</c:v>
                </c:pt>
                <c:pt idx="29">
                  <c:v>0.961474229570364</c:v>
                </c:pt>
                <c:pt idx="30">
                  <c:v>1.196139670754654</c:v>
                </c:pt>
                <c:pt idx="31">
                  <c:v>0.761947980240509</c:v>
                </c:pt>
                <c:pt idx="32">
                  <c:v>1.883302770941381</c:v>
                </c:pt>
                <c:pt idx="33">
                  <c:v>1.285235661462524</c:v>
                </c:pt>
                <c:pt idx="34">
                  <c:v>0.887507650513046</c:v>
                </c:pt>
                <c:pt idx="35">
                  <c:v>0.785566019519974</c:v>
                </c:pt>
                <c:pt idx="36">
                  <c:v>0.719270964731847</c:v>
                </c:pt>
                <c:pt idx="37">
                  <c:v>0.647190975075196</c:v>
                </c:pt>
                <c:pt idx="38">
                  <c:v>1.148149915437941</c:v>
                </c:pt>
                <c:pt idx="39">
                  <c:v>2.143056663144123</c:v>
                </c:pt>
                <c:pt idx="40">
                  <c:v>1.285235661462524</c:v>
                </c:pt>
                <c:pt idx="41">
                  <c:v>2.914799170866417</c:v>
                </c:pt>
                <c:pt idx="42">
                  <c:v>2.668815044863799</c:v>
                </c:pt>
                <c:pt idx="43">
                  <c:v>1.719128158094619</c:v>
                </c:pt>
                <c:pt idx="44">
                  <c:v>2.41313256997195</c:v>
                </c:pt>
                <c:pt idx="45">
                  <c:v>1.148149915437941</c:v>
                </c:pt>
                <c:pt idx="46">
                  <c:v>1.986600428392746</c:v>
                </c:pt>
                <c:pt idx="47">
                  <c:v>1.598478708770064</c:v>
                </c:pt>
                <c:pt idx="48">
                  <c:v>1.429299400022949</c:v>
                </c:pt>
                <c:pt idx="49">
                  <c:v>2.396498967360499</c:v>
                </c:pt>
                <c:pt idx="50">
                  <c:v>2.125538542063171</c:v>
                </c:pt>
                <c:pt idx="51">
                  <c:v>1.623288149794003</c:v>
                </c:pt>
                <c:pt idx="52">
                  <c:v>1.369174370404025</c:v>
                </c:pt>
                <c:pt idx="53">
                  <c:v>1.221895356992643</c:v>
                </c:pt>
                <c:pt idx="54">
                  <c:v>1.021249749166014</c:v>
                </c:pt>
                <c:pt idx="55">
                  <c:v>0.591372517688719</c:v>
                </c:pt>
                <c:pt idx="56">
                  <c:v>2.396498967360499</c:v>
                </c:pt>
                <c:pt idx="57">
                  <c:v>2.440661975091641</c:v>
                </c:pt>
                <c:pt idx="58">
                  <c:v>2.867076264744476</c:v>
                </c:pt>
                <c:pt idx="59">
                  <c:v>3.499069573862108</c:v>
                </c:pt>
                <c:pt idx="60">
                  <c:v>3.151323774133428</c:v>
                </c:pt>
                <c:pt idx="61">
                  <c:v>2.449004461719768</c:v>
                </c:pt>
                <c:pt idx="62">
                  <c:v>1.616863518495433</c:v>
                </c:pt>
                <c:pt idx="63">
                  <c:v>3.362714246726305</c:v>
                </c:pt>
                <c:pt idx="64">
                  <c:v>2.719751552263934</c:v>
                </c:pt>
                <c:pt idx="65">
                  <c:v>3.853074512735088</c:v>
                </c:pt>
                <c:pt idx="66">
                  <c:v>1.557873598056232</c:v>
                </c:pt>
                <c:pt idx="67">
                  <c:v>1.718969620156181</c:v>
                </c:pt>
                <c:pt idx="68">
                  <c:v>1.990268063198103</c:v>
                </c:pt>
                <c:pt idx="69">
                  <c:v>2.516314974890152</c:v>
                </c:pt>
                <c:pt idx="70">
                  <c:v>1.434052662915643</c:v>
                </c:pt>
                <c:pt idx="71">
                  <c:v>1.258957340637054</c:v>
                </c:pt>
                <c:pt idx="72">
                  <c:v>0.953614791105906</c:v>
                </c:pt>
                <c:pt idx="73">
                  <c:v>2.790383014255428</c:v>
                </c:pt>
                <c:pt idx="74">
                  <c:v>2.152167494273328</c:v>
                </c:pt>
                <c:pt idx="75">
                  <c:v>1.920663668241958</c:v>
                </c:pt>
                <c:pt idx="76">
                  <c:v>3.362714246726305</c:v>
                </c:pt>
                <c:pt idx="77">
                  <c:v>1.661915727520901</c:v>
                </c:pt>
                <c:pt idx="78">
                  <c:v>2.516314974890152</c:v>
                </c:pt>
                <c:pt idx="79">
                  <c:v>3.949129877235201</c:v>
                </c:pt>
                <c:pt idx="80">
                  <c:v>2.234072781778514</c:v>
                </c:pt>
                <c:pt idx="81">
                  <c:v>2.90138935873645</c:v>
                </c:pt>
                <c:pt idx="82">
                  <c:v>3.343849814000058</c:v>
                </c:pt>
                <c:pt idx="83">
                  <c:v>2.152167494273328</c:v>
                </c:pt>
                <c:pt idx="84">
                  <c:v>2.90138935873645</c:v>
                </c:pt>
                <c:pt idx="85">
                  <c:v>1.603646690692653</c:v>
                </c:pt>
                <c:pt idx="86">
                  <c:v>3.805049158858329</c:v>
                </c:pt>
                <c:pt idx="87">
                  <c:v>2.593356127103771</c:v>
                </c:pt>
                <c:pt idx="88">
                  <c:v>2.391862138823295</c:v>
                </c:pt>
                <c:pt idx="89">
                  <c:v>3.949129877235201</c:v>
                </c:pt>
                <c:pt idx="90">
                  <c:v>3.005703308722647</c:v>
                </c:pt>
                <c:pt idx="91">
                  <c:v>2.487014621897092</c:v>
                </c:pt>
                <c:pt idx="92">
                  <c:v>3.492943662413293</c:v>
                </c:pt>
                <c:pt idx="93">
                  <c:v>2.789096606423811</c:v>
                </c:pt>
                <c:pt idx="94">
                  <c:v>3.117215553837927</c:v>
                </c:pt>
                <c:pt idx="95">
                  <c:v>2.368375338486542</c:v>
                </c:pt>
                <c:pt idx="96">
                  <c:v>3.843846564356609</c:v>
                </c:pt>
                <c:pt idx="97">
                  <c:v>2.171907185119847</c:v>
                </c:pt>
                <c:pt idx="98">
                  <c:v>2.036125457725725</c:v>
                </c:pt>
                <c:pt idx="99">
                  <c:v>1.567818690619441</c:v>
                </c:pt>
                <c:pt idx="100">
                  <c:v>2.58666799942045</c:v>
                </c:pt>
                <c:pt idx="101">
                  <c:v>3.331844443705497</c:v>
                </c:pt>
                <c:pt idx="102">
                  <c:v>4.13016038384922</c:v>
                </c:pt>
                <c:pt idx="103">
                  <c:v>1.834785489105132</c:v>
                </c:pt>
                <c:pt idx="104">
                  <c:v>2.258517753671222</c:v>
                </c:pt>
                <c:pt idx="105">
                  <c:v>1.26302762868157</c:v>
                </c:pt>
                <c:pt idx="106">
                  <c:v>1.14582275805509</c:v>
                </c:pt>
                <c:pt idx="107">
                  <c:v>2.804831381675557</c:v>
                </c:pt>
                <c:pt idx="108">
                  <c:v>1.413829438096357</c:v>
                </c:pt>
                <c:pt idx="109">
                  <c:v>1.032043360707401</c:v>
                </c:pt>
                <c:pt idx="110">
                  <c:v>3.949129877235201</c:v>
                </c:pt>
                <c:pt idx="111">
                  <c:v>3.265828173461812</c:v>
                </c:pt>
                <c:pt idx="112">
                  <c:v>1.767681836261106</c:v>
                </c:pt>
                <c:pt idx="113">
                  <c:v>2.10738606891298</c:v>
                </c:pt>
                <c:pt idx="114">
                  <c:v>2.464865630469642</c:v>
                </c:pt>
                <c:pt idx="115">
                  <c:v>1.288439955272956</c:v>
                </c:pt>
                <c:pt idx="116">
                  <c:v>1.526724681373881</c:v>
                </c:pt>
                <c:pt idx="117">
                  <c:v>1.032043360707401</c:v>
                </c:pt>
                <c:pt idx="118">
                  <c:v>0.906032671196781</c:v>
                </c:pt>
                <c:pt idx="119">
                  <c:v>2.030125353296833</c:v>
                </c:pt>
                <c:pt idx="120">
                  <c:v>3.069573750100463</c:v>
                </c:pt>
                <c:pt idx="121">
                  <c:v>2.45126407871666</c:v>
                </c:pt>
                <c:pt idx="122">
                  <c:v>1.413829438096357</c:v>
                </c:pt>
                <c:pt idx="123">
                  <c:v>3.822635559046894</c:v>
                </c:pt>
                <c:pt idx="124">
                  <c:v>2.838137773424538</c:v>
                </c:pt>
                <c:pt idx="125">
                  <c:v>1.882260942467843</c:v>
                </c:pt>
                <c:pt idx="126">
                  <c:v>3.273366571598432</c:v>
                </c:pt>
                <c:pt idx="127">
                  <c:v>1.615224096505501</c:v>
                </c:pt>
                <c:pt idx="128">
                  <c:v>3.049540089451022</c:v>
                </c:pt>
                <c:pt idx="129">
                  <c:v>2.350532323304435</c:v>
                </c:pt>
                <c:pt idx="130">
                  <c:v>1.863434412656353</c:v>
                </c:pt>
                <c:pt idx="131">
                  <c:v>2.636522921275381</c:v>
                </c:pt>
                <c:pt idx="132">
                  <c:v>2.126291415701181</c:v>
                </c:pt>
                <c:pt idx="133">
                  <c:v>3.949129877235201</c:v>
                </c:pt>
                <c:pt idx="134">
                  <c:v>0.859951901540954</c:v>
                </c:pt>
                <c:pt idx="135">
                  <c:v>0.701970202572597</c:v>
                </c:pt>
                <c:pt idx="136">
                  <c:v>1.664676858468824</c:v>
                </c:pt>
                <c:pt idx="137">
                  <c:v>3.155395199121488</c:v>
                </c:pt>
                <c:pt idx="138">
                  <c:v>1.15643889678412</c:v>
                </c:pt>
                <c:pt idx="139">
                  <c:v>1.382242255267609</c:v>
                </c:pt>
                <c:pt idx="140">
                  <c:v>0.801297836409705</c:v>
                </c:pt>
                <c:pt idx="141">
                  <c:v>1.079751097086209</c:v>
                </c:pt>
                <c:pt idx="142">
                  <c:v>0.905280959820185</c:v>
                </c:pt>
                <c:pt idx="143">
                  <c:v>1.525176655837659</c:v>
                </c:pt>
                <c:pt idx="144">
                  <c:v>1.229015386712075</c:v>
                </c:pt>
                <c:pt idx="145">
                  <c:v>2.482889513167713</c:v>
                </c:pt>
                <c:pt idx="146">
                  <c:v>2.804831381675557</c:v>
                </c:pt>
                <c:pt idx="147">
                  <c:v>2.114979445656204</c:v>
                </c:pt>
                <c:pt idx="148">
                  <c:v>3.557968302734468</c:v>
                </c:pt>
                <c:pt idx="149">
                  <c:v>0.780151152074914</c:v>
                </c:pt>
                <c:pt idx="150">
                  <c:v>1.453626438107226</c:v>
                </c:pt>
                <c:pt idx="151">
                  <c:v>1.83986886769899</c:v>
                </c:pt>
                <c:pt idx="152">
                  <c:v>0.941850377777888</c:v>
                </c:pt>
                <c:pt idx="153">
                  <c:v>2.409130006359376</c:v>
                </c:pt>
                <c:pt idx="154">
                  <c:v>1.437203774248742</c:v>
                </c:pt>
                <c:pt idx="155">
                  <c:v>1.15665221980162</c:v>
                </c:pt>
                <c:pt idx="156">
                  <c:v>1.28263064828606</c:v>
                </c:pt>
                <c:pt idx="157">
                  <c:v>2.813380605942714</c:v>
                </c:pt>
                <c:pt idx="158">
                  <c:v>1.582782507193034</c:v>
                </c:pt>
                <c:pt idx="159">
                  <c:v>3.25110323548666</c:v>
                </c:pt>
                <c:pt idx="160">
                  <c:v>3.822635559046894</c:v>
                </c:pt>
                <c:pt idx="161">
                  <c:v>2.108746972362016</c:v>
                </c:pt>
                <c:pt idx="162">
                  <c:v>1.089755076636191</c:v>
                </c:pt>
                <c:pt idx="163">
                  <c:v>2.625845943216694</c:v>
                </c:pt>
                <c:pt idx="164">
                  <c:v>3.025728020384378</c:v>
                </c:pt>
                <c:pt idx="165">
                  <c:v>1.329603274233603</c:v>
                </c:pt>
                <c:pt idx="166">
                  <c:v>3.287585898956722</c:v>
                </c:pt>
                <c:pt idx="167">
                  <c:v>3.668254355468081</c:v>
                </c:pt>
                <c:pt idx="168">
                  <c:v>1.972906890588478</c:v>
                </c:pt>
                <c:pt idx="169">
                  <c:v>1.76068572527946</c:v>
                </c:pt>
                <c:pt idx="170">
                  <c:v>1.622090939660966</c:v>
                </c:pt>
                <c:pt idx="171">
                  <c:v>2.391862138823295</c:v>
                </c:pt>
                <c:pt idx="172">
                  <c:v>1.305183364344002</c:v>
                </c:pt>
                <c:pt idx="173">
                  <c:v>1.037387194006567</c:v>
                </c:pt>
                <c:pt idx="174">
                  <c:v>1.185377698800997</c:v>
                </c:pt>
                <c:pt idx="175">
                  <c:v>2.10641453277279</c:v>
                </c:pt>
                <c:pt idx="176">
                  <c:v>3.287585898956722</c:v>
                </c:pt>
                <c:pt idx="177">
                  <c:v>1.369553235917037</c:v>
                </c:pt>
                <c:pt idx="178">
                  <c:v>2.744950266100214</c:v>
                </c:pt>
                <c:pt idx="179">
                  <c:v>3.594246398818944</c:v>
                </c:pt>
                <c:pt idx="180">
                  <c:v>1.74629324268607</c:v>
                </c:pt>
                <c:pt idx="181">
                  <c:v>2.512372957818</c:v>
                </c:pt>
                <c:pt idx="182">
                  <c:v>2.26101861764632</c:v>
                </c:pt>
                <c:pt idx="183">
                  <c:v>3.025728020384378</c:v>
                </c:pt>
                <c:pt idx="184">
                  <c:v>1.536187553177702</c:v>
                </c:pt>
                <c:pt idx="185">
                  <c:v>2.073838702917877</c:v>
                </c:pt>
                <c:pt idx="186">
                  <c:v>1.013181964928725</c:v>
                </c:pt>
                <c:pt idx="187">
                  <c:v>1.74629324268607</c:v>
                </c:pt>
                <c:pt idx="188">
                  <c:v>1.358358011905366</c:v>
                </c:pt>
                <c:pt idx="189">
                  <c:v>1.180468468840455</c:v>
                </c:pt>
                <c:pt idx="190">
                  <c:v>2.339071228154941</c:v>
                </c:pt>
                <c:pt idx="191">
                  <c:v>1.507834386502989</c:v>
                </c:pt>
                <c:pt idx="192">
                  <c:v>3.025728020384378</c:v>
                </c:pt>
                <c:pt idx="193">
                  <c:v>2.02209054636101</c:v>
                </c:pt>
                <c:pt idx="194">
                  <c:v>3.43512135365894</c:v>
                </c:pt>
                <c:pt idx="195">
                  <c:v>1.236290915814551</c:v>
                </c:pt>
                <c:pt idx="196">
                  <c:v>1.443207312234437</c:v>
                </c:pt>
                <c:pt idx="197">
                  <c:v>1.617161773946379</c:v>
                </c:pt>
                <c:pt idx="198">
                  <c:v>2.618349500099035</c:v>
                </c:pt>
                <c:pt idx="199">
                  <c:v>1.999466801290733</c:v>
                </c:pt>
                <c:pt idx="200">
                  <c:v>1.622090939660966</c:v>
                </c:pt>
                <c:pt idx="201">
                  <c:v>1.392221248529515</c:v>
                </c:pt>
                <c:pt idx="202">
                  <c:v>1.151861956126907</c:v>
                </c:pt>
                <c:pt idx="203">
                  <c:v>2.930972781909113</c:v>
                </c:pt>
                <c:pt idx="204">
                  <c:v>3.293959164316518</c:v>
                </c:pt>
                <c:pt idx="205">
                  <c:v>2.134574897960052</c:v>
                </c:pt>
                <c:pt idx="206">
                  <c:v>1.74066556174979</c:v>
                </c:pt>
                <c:pt idx="207">
                  <c:v>1.503668386861385</c:v>
                </c:pt>
                <c:pt idx="208">
                  <c:v>2.57073419783032</c:v>
                </c:pt>
                <c:pt idx="209">
                  <c:v>2.204193193936941</c:v>
                </c:pt>
                <c:pt idx="210">
                  <c:v>2.930972781909113</c:v>
                </c:pt>
                <c:pt idx="211">
                  <c:v>1.229922481153363</c:v>
                </c:pt>
                <c:pt idx="212">
                  <c:v>1.366903377263226</c:v>
                </c:pt>
                <c:pt idx="213">
                  <c:v>1.726755199144165</c:v>
                </c:pt>
                <c:pt idx="214">
                  <c:v>2.57073419783032</c:v>
                </c:pt>
                <c:pt idx="215">
                  <c:v>1.06658795688412</c:v>
                </c:pt>
                <c:pt idx="216">
                  <c:v>3.54290625553994</c:v>
                </c:pt>
                <c:pt idx="217">
                  <c:v>1.819451662250276</c:v>
                </c:pt>
                <c:pt idx="218">
                  <c:v>3.142037375958749</c:v>
                </c:pt>
                <c:pt idx="219">
                  <c:v>2.085346000189519</c:v>
                </c:pt>
                <c:pt idx="220">
                  <c:v>2.575717785093385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6756320"/>
        <c:axId val="1296758368"/>
      </c:scatterChart>
      <c:valAx>
        <c:axId val="1296756320"/>
        <c:scaling>
          <c:orientation val="minMax"/>
          <c:max val="2012.0"/>
          <c:min val="197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758368"/>
        <c:crossesAt val="0.0001"/>
        <c:crossBetween val="midCat"/>
      </c:valAx>
      <c:valAx>
        <c:axId val="1296758368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33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 smtClean="0"/>
                  <a:t>Fréquence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GHz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33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756320"/>
        <c:crosses val="autoZero"/>
        <c:crossBetween val="midCat"/>
        <c:majorUnit val="1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2319-0D2C-BF45-9523-5919C9D106E0}" type="datetimeFigureOut">
              <a:rPr lang="fr-FR" smtClean="0"/>
              <a:t>23/01/2018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CD7C6-C048-9C47-81BE-64F5A1B0F7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24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13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5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8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03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6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56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D7C6-C048-9C47-81BE-64F5A1B0F7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277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8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33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6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3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9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31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7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5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8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79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6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84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D7C6-C048-9C47-81BE-64F5A1B0F7A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2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53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8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7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D7C6-C048-9C47-81BE-64F5A1B0F7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7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7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D7C6-C048-9C47-81BE-64F5A1B0F7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00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9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6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2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6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737D-E123-5042-88CF-0EB3811961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6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9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2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2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9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882A-8FB0-7C44-9171-8280B7755DAC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3E22-CF8B-344B-9AB4-AD05143BB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6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ayard@insideloop.io" TargetMode="Externa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43.emf"/><Relationship Id="rId13" Type="http://schemas.openxmlformats.org/officeDocument/2006/relationships/image" Target="../media/image44.emf"/><Relationship Id="rId14" Type="http://schemas.openxmlformats.org/officeDocument/2006/relationships/image" Target="../media/image45.emf"/><Relationship Id="rId1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51.emf"/><Relationship Id="rId14" Type="http://schemas.openxmlformats.org/officeDocument/2006/relationships/image" Target="../media/image52.emf"/><Relationship Id="rId15" Type="http://schemas.openxmlformats.org/officeDocument/2006/relationships/image" Target="../media/image53.emf"/><Relationship Id="rId16" Type="http://schemas.openxmlformats.org/officeDocument/2006/relationships/image" Target="../media/image54.emf"/><Relationship Id="rId17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0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6.xml"/><Relationship Id="rId5" Type="http://schemas.openxmlformats.org/officeDocument/2006/relationships/image" Target="../media/image9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8.xml"/><Relationship Id="rId5" Type="http://schemas.openxmlformats.org/officeDocument/2006/relationships/image" Target="../media/image9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hyperlink" Target="http://cs231n.github.io/" TargetMode="External"/><Relationship Id="rId5" Type="http://schemas.openxmlformats.org/officeDocument/2006/relationships/hyperlink" Target="http://karpathy.github.io/" TargetMode="External"/><Relationship Id="rId6" Type="http://schemas.openxmlformats.org/officeDocument/2006/relationships/hyperlink" Target="http://www.deeplearningbook.org/" TargetMode="External"/><Relationship Id="rId7" Type="http://schemas.openxmlformats.org/officeDocument/2006/relationships/hyperlink" Target="https://github.com/InsideLoop/DeepLearningLyceeDuParc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427" y="704335"/>
            <a:ext cx="11737298" cy="1656819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Des </a:t>
            </a:r>
            <a:r>
              <a:rPr lang="en-US" sz="4800" b="1" dirty="0" err="1" smtClean="0"/>
              <a:t>Perceptrons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à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AlphaGo</a:t>
            </a:r>
            <a:r>
              <a:rPr lang="en-US" sz="4800" b="1" dirty="0" smtClean="0"/>
              <a:t> : </a:t>
            </a:r>
            <a:r>
              <a:rPr lang="en-US" sz="4800" b="1" dirty="0" err="1" smtClean="0"/>
              <a:t>une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brève</a:t>
            </a:r>
            <a:r>
              <a:rPr lang="en-US" sz="4800" b="1" dirty="0" smtClean="0"/>
              <a:t> histoire des </a:t>
            </a:r>
            <a:r>
              <a:rPr lang="en-US" sz="4800" b="1" dirty="0" err="1" smtClean="0"/>
              <a:t>réseaux</a:t>
            </a:r>
            <a:r>
              <a:rPr lang="en-US" sz="4800" b="1" dirty="0" smtClean="0"/>
              <a:t> de </a:t>
            </a:r>
            <a:r>
              <a:rPr lang="en-US" sz="4800" b="1" dirty="0" err="1" smtClean="0"/>
              <a:t>neurones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0745" y="2899382"/>
            <a:ext cx="3690551" cy="300862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François Fayard</a:t>
            </a:r>
          </a:p>
          <a:p>
            <a:pPr algn="l"/>
            <a:r>
              <a:rPr lang="fr-FR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fayard@insideloop.io</a:t>
            </a: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dirty="0" err="1" smtClean="0"/>
              <a:t>Lycée</a:t>
            </a:r>
            <a:r>
              <a:rPr lang="en-US" dirty="0" smtClean="0"/>
              <a:t> du </a:t>
            </a:r>
            <a:r>
              <a:rPr lang="en-US" dirty="0" err="1" smtClean="0"/>
              <a:t>Parc</a:t>
            </a:r>
            <a:endParaRPr lang="en-US" dirty="0" smtClean="0"/>
          </a:p>
          <a:p>
            <a:pPr algn="l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Lundi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22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janvier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03517" y="2914550"/>
            <a:ext cx="27432" cy="21775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2914550"/>
            <a:ext cx="5551019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premiers </a:t>
            </a:r>
            <a:r>
              <a:rPr lang="en-US" dirty="0" err="1"/>
              <a:t>Perceptrons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285840" cy="1500187"/>
          </a:xfrm>
        </p:spPr>
        <p:txBody>
          <a:bodyPr/>
          <a:lstStyle/>
          <a:p>
            <a:r>
              <a:rPr lang="fr-FR" dirty="0" smtClean="0"/>
              <a:t>1957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80" y="502433"/>
            <a:ext cx="2088751" cy="2847445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6958875" y="502433"/>
            <a:ext cx="2362054" cy="1500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800" dirty="0"/>
              <a:t>The Mark I Perceptron </a:t>
            </a:r>
            <a:r>
              <a:rPr lang="fr-FR" sz="1800" dirty="0" smtClean="0"/>
              <a:t>Machine</a:t>
            </a:r>
          </a:p>
          <a:p>
            <a:pPr algn="r"/>
            <a:r>
              <a:rPr lang="fr-FR" sz="1800" dirty="0" smtClean="0"/>
              <a:t>Cornell </a:t>
            </a:r>
            <a:r>
              <a:rPr lang="fr-FR" sz="1800" dirty="0" err="1"/>
              <a:t>Aeronautical</a:t>
            </a:r>
            <a:r>
              <a:rPr lang="fr-FR" sz="1800" dirty="0"/>
              <a:t> </a:t>
            </a:r>
            <a:r>
              <a:rPr lang="fr-FR" sz="1800" dirty="0" err="1" smtClean="0"/>
              <a:t>Laboratory</a:t>
            </a:r>
            <a:endParaRPr lang="fr-FR" sz="1800" dirty="0" smtClean="0"/>
          </a:p>
          <a:p>
            <a:pPr algn="r"/>
            <a:r>
              <a:rPr lang="fr-FR" sz="1800" dirty="0" smtClean="0"/>
              <a:t>USAF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9781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Classifier des points </a:t>
            </a:r>
            <a:r>
              <a:rPr lang="en-US" dirty="0" err="1" smtClean="0"/>
              <a:t>dans</a:t>
            </a:r>
            <a:r>
              <a:rPr lang="en-US" dirty="0" smtClean="0"/>
              <a:t> le plan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17" y="1734803"/>
            <a:ext cx="4829687" cy="471831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455346" y="4189589"/>
            <a:ext cx="2544287" cy="9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55346" y="1499262"/>
            <a:ext cx="0" cy="26994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712" y="4093959"/>
            <a:ext cx="314325" cy="2095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95" y="1445736"/>
            <a:ext cx="323850" cy="20955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 flipH="1">
            <a:off x="5646899" y="4673080"/>
            <a:ext cx="91440" cy="91440"/>
          </a:xfrm>
          <a:prstGeom prst="ellipse">
            <a:avLst/>
          </a:prstGeom>
          <a:solidFill>
            <a:srgbClr val="81ABAB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9" y="4404816"/>
            <a:ext cx="854190" cy="2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7" y="1027660"/>
            <a:ext cx="4716110" cy="55560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 perceptron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r="-13642" b="-363"/>
          <a:stretch/>
        </p:blipFill>
        <p:spPr>
          <a:xfrm>
            <a:off x="3135469" y="1409170"/>
            <a:ext cx="5212131" cy="4206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53" y="2075505"/>
            <a:ext cx="76835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3870022"/>
            <a:ext cx="406400" cy="279400"/>
          </a:xfrm>
          <a:prstGeom prst="rect">
            <a:avLst/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5330479"/>
            <a:ext cx="419100" cy="279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88" y="4577358"/>
            <a:ext cx="228600" cy="317500"/>
          </a:xfrm>
          <a:prstGeom prst="rect">
            <a:avLst/>
          </a:prstGeom>
        </p:spPr>
      </p:pic>
      <p:sp>
        <p:nvSpPr>
          <p:cNvPr id="2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559234" y="3888470"/>
            <a:ext cx="5944236" cy="17214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 point P = (x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) sera </a:t>
            </a:r>
            <a:r>
              <a:rPr lang="en-US" dirty="0" err="1" smtClean="0"/>
              <a:t>classifié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bleu </a:t>
            </a:r>
            <a:r>
              <a:rPr lang="en-US" dirty="0" err="1" smtClean="0"/>
              <a:t>si</a:t>
            </a:r>
            <a:r>
              <a:rPr lang="en-US" dirty="0" smtClean="0"/>
              <a:t> u</a:t>
            </a:r>
            <a:r>
              <a:rPr lang="en-US" baseline="-25000" dirty="0" smtClean="0"/>
              <a:t>⍺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 smtClean="0"/>
              <a:t>) &lt; 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rouge </a:t>
            </a:r>
            <a:r>
              <a:rPr lang="en-US" dirty="0" err="1" smtClean="0"/>
              <a:t>si</a:t>
            </a:r>
            <a:r>
              <a:rPr lang="en-US" dirty="0" smtClean="0"/>
              <a:t> u</a:t>
            </a:r>
            <a:r>
              <a:rPr lang="en-US" baseline="-25000" dirty="0" smtClean="0"/>
              <a:t>⍺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) &gt;</a:t>
            </a:r>
            <a:r>
              <a:rPr lang="en-US" dirty="0" smtClean="0"/>
              <a:t> </a:t>
            </a:r>
            <a:r>
              <a:rPr lang="en-US" dirty="0"/>
              <a:t>0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26" y="1550391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 perceptron, un </a:t>
            </a:r>
            <a:r>
              <a:rPr lang="en-US" dirty="0" err="1" smtClean="0"/>
              <a:t>classificateur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29" y="1690688"/>
            <a:ext cx="4829687" cy="471831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155058" y="4145474"/>
            <a:ext cx="2544287" cy="91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155058" y="1455147"/>
            <a:ext cx="0" cy="26994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24" y="4049844"/>
            <a:ext cx="314325" cy="209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07" y="1401621"/>
            <a:ext cx="323850" cy="20955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 flipH="1">
            <a:off x="3346611" y="4628965"/>
            <a:ext cx="91440" cy="91440"/>
          </a:xfrm>
          <a:prstGeom prst="ellipse">
            <a:avLst/>
          </a:prstGeom>
          <a:solidFill>
            <a:srgbClr val="81ABAB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51" y="4360701"/>
            <a:ext cx="854190" cy="22414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438863" y="1374534"/>
            <a:ext cx="2920141" cy="5209146"/>
          </a:xfrm>
          <a:prstGeom prst="line">
            <a:avLst/>
          </a:prstGeom>
          <a:ln w="25400">
            <a:solidFill>
              <a:srgbClr val="924C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1" y="5818450"/>
            <a:ext cx="4330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Interprétation</a:t>
            </a:r>
            <a:r>
              <a:rPr lang="en-US" dirty="0" smtClean="0"/>
              <a:t> </a:t>
            </a:r>
            <a:r>
              <a:rPr lang="en-US" dirty="0" err="1" smtClean="0"/>
              <a:t>probabilistique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 smtClean="0"/>
              <a:t>Afin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interpretation </a:t>
            </a:r>
            <a:r>
              <a:rPr lang="en-US" dirty="0" err="1" smtClean="0"/>
              <a:t>probabilistique</a:t>
            </a:r>
            <a:r>
              <a:rPr lang="en-US" dirty="0" smtClean="0"/>
              <a:t>, on compose </a:t>
            </a:r>
            <a:r>
              <a:rPr lang="en-US" dirty="0"/>
              <a:t>u</a:t>
            </a:r>
            <a:r>
              <a:rPr lang="en-US" baseline="-25000" dirty="0"/>
              <a:t>⍺</a:t>
            </a:r>
            <a:r>
              <a:rPr lang="en-US" dirty="0" smtClean="0"/>
              <a:t> par la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Ainsi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r>
              <a:rPr lang="en-US" dirty="0" smtClean="0"/>
              <a:t>(</a:t>
            </a:r>
            <a:r>
              <a:rPr lang="en-US" dirty="0"/>
              <a:t>u</a:t>
            </a:r>
            <a:r>
              <a:rPr lang="en-US" baseline="-25000" dirty="0" smtClean="0"/>
              <a:t>⍺</a:t>
            </a:r>
            <a:r>
              <a:rPr lang="en-US" dirty="0" smtClean="0"/>
              <a:t>(P)) </a:t>
            </a:r>
            <a:r>
              <a:rPr lang="en-US" dirty="0" err="1" smtClean="0"/>
              <a:t>représente</a:t>
            </a:r>
            <a:r>
              <a:rPr lang="en-US" dirty="0" smtClean="0"/>
              <a:t> la </a:t>
            </a:r>
            <a:r>
              <a:rPr lang="en-US" dirty="0" err="1" smtClean="0"/>
              <a:t>probabilité</a:t>
            </a:r>
            <a:r>
              <a:rPr lang="en-US" dirty="0" smtClean="0"/>
              <a:t> que P </a:t>
            </a:r>
            <a:r>
              <a:rPr lang="en-US" dirty="0" err="1" smtClean="0"/>
              <a:t>soit</a:t>
            </a:r>
            <a:r>
              <a:rPr lang="en-US" dirty="0" smtClean="0"/>
              <a:t> rouge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99" y="2909094"/>
            <a:ext cx="40767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2458941"/>
            <a:ext cx="2643378" cy="17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dirty="0" err="1" smtClean="0"/>
              <a:t>coût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Pour tout point P de </a:t>
            </a:r>
            <a:r>
              <a:rPr lang="en-US" dirty="0" err="1" smtClean="0"/>
              <a:t>l’ensemble</a:t>
            </a:r>
            <a:r>
              <a:rPr lang="en-US" dirty="0" smtClean="0"/>
              <a:t> </a:t>
            </a:r>
            <a:r>
              <a:rPr lang="en-US" dirty="0" err="1" smtClean="0"/>
              <a:t>d’entrainement</a:t>
            </a:r>
            <a:r>
              <a:rPr lang="en-US" dirty="0" smtClean="0"/>
              <a:t>, on </a:t>
            </a:r>
            <a:r>
              <a:rPr lang="en-US" dirty="0" err="1" smtClean="0"/>
              <a:t>définit</a:t>
            </a:r>
            <a:r>
              <a:rPr lang="en-US" dirty="0" smtClean="0"/>
              <a:t> la </a:t>
            </a:r>
            <a:r>
              <a:rPr lang="en-US" dirty="0" err="1" smtClean="0"/>
              <a:t>perte</a:t>
            </a:r>
            <a:r>
              <a:rPr lang="en-US" dirty="0" smtClean="0"/>
              <a:t> (loss) par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dirty="0" err="1" smtClean="0"/>
              <a:t>perte</a:t>
            </a:r>
            <a:r>
              <a:rPr lang="en-US" dirty="0" smtClean="0"/>
              <a:t> pour le </a:t>
            </a:r>
            <a:r>
              <a:rPr lang="en-US" dirty="0" err="1" smtClean="0"/>
              <a:t>paramètre</a:t>
            </a:r>
            <a:r>
              <a:rPr lang="en-US" dirty="0" smtClean="0"/>
              <a:t> ⍺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définie</a:t>
            </a:r>
            <a:r>
              <a:rPr lang="en-US" dirty="0" smtClean="0"/>
              <a:t> par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5194459"/>
            <a:ext cx="4114800" cy="790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49" y="2990930"/>
            <a:ext cx="79629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Trouver</a:t>
            </a:r>
            <a:r>
              <a:rPr lang="en-US" dirty="0" smtClean="0"/>
              <a:t> ⍺ </a:t>
            </a:r>
            <a:r>
              <a:rPr lang="en-US" dirty="0" err="1" smtClean="0"/>
              <a:t>minimisant</a:t>
            </a:r>
            <a:r>
              <a:rPr lang="en-US" dirty="0" smtClean="0"/>
              <a:t> 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On commence par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</a:t>
            </a:r>
            <a:r>
              <a:rPr lang="en-US" dirty="0" err="1" smtClean="0"/>
              <a:t>aléatoire</a:t>
            </a:r>
            <a:r>
              <a:rPr lang="en-US" dirty="0" smtClean="0"/>
              <a:t> de ⍺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calcule</a:t>
            </a:r>
            <a:r>
              <a:rPr lang="en-US" dirty="0" smtClean="0"/>
              <a:t> le gradient de L de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symbolique</a:t>
            </a:r>
            <a:endParaRPr lang="en-US" dirty="0" smtClean="0"/>
          </a:p>
          <a:p>
            <a:r>
              <a:rPr lang="en-US" dirty="0" smtClean="0"/>
              <a:t>On met </a:t>
            </a:r>
            <a:r>
              <a:rPr lang="en-US" dirty="0" err="1" smtClean="0"/>
              <a:t>à</a:t>
            </a:r>
            <a:r>
              <a:rPr lang="en-US" dirty="0" smtClean="0"/>
              <a:t> jour ⍺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l’aide</a:t>
            </a:r>
            <a:r>
              <a:rPr lang="en-US" dirty="0" smtClean="0"/>
              <a:t> de la </a:t>
            </a:r>
            <a:r>
              <a:rPr lang="en-US" dirty="0" err="1" smtClean="0"/>
              <a:t>formule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où</a:t>
            </a:r>
            <a:r>
              <a:rPr lang="en-US" dirty="0" smtClean="0"/>
              <a:t> </a:t>
            </a:r>
            <a:r>
              <a:rPr lang="en-US" dirty="0" err="1" smtClean="0"/>
              <a:t>η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le “learning rate”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itère</a:t>
            </a:r>
            <a:r>
              <a:rPr lang="en-US" dirty="0" smtClean="0"/>
              <a:t> le </a:t>
            </a:r>
            <a:r>
              <a:rPr lang="en-US" dirty="0" err="1" smtClean="0"/>
              <a:t>processus</a:t>
            </a:r>
            <a:r>
              <a:rPr lang="en-US" dirty="0" smtClean="0"/>
              <a:t> </a:t>
            </a:r>
            <a:r>
              <a:rPr lang="en-US" dirty="0" err="1" smtClean="0"/>
              <a:t>jusqu’à</a:t>
            </a:r>
            <a:r>
              <a:rPr lang="en-US" dirty="0" smtClean="0"/>
              <a:t> convergence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34" y="3582194"/>
            <a:ext cx="35687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2100" r="10" b="1900"/>
          <a:stretch/>
        </p:blipFill>
        <p:spPr>
          <a:xfrm>
            <a:off x="7286367" y="3225438"/>
            <a:ext cx="4459863" cy="23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Comment </a:t>
            </a:r>
            <a:r>
              <a:rPr lang="en-US" dirty="0" err="1" smtClean="0"/>
              <a:t>choisir</a:t>
            </a:r>
            <a:r>
              <a:rPr lang="en-US" dirty="0" smtClean="0"/>
              <a:t> le ”learning rate”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30" y="1905000"/>
            <a:ext cx="10044113" cy="3106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7984" y="5155849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Trop petit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95912" y="5155173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Trop grand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72427" y="5155173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Idéal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4" y="560323"/>
            <a:ext cx="11049609" cy="5464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4704" y="560323"/>
            <a:ext cx="101194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Et </a:t>
            </a:r>
            <a:r>
              <a:rPr lang="en-US" sz="40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vous</a:t>
            </a: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voulez</a:t>
            </a: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coder tout </a:t>
            </a:r>
            <a:r>
              <a:rPr lang="en-US" sz="40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cela</a:t>
            </a: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à</a:t>
            </a:r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la main ?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Les </a:t>
            </a:r>
            <a:r>
              <a:rPr lang="en-US" dirty="0" err="1" smtClean="0"/>
              <a:t>différents</a:t>
            </a:r>
            <a:r>
              <a:rPr lang="en-US" dirty="0" smtClean="0"/>
              <a:t> Frameworks de </a:t>
            </a:r>
            <a:r>
              <a:rPr lang="en-US" dirty="0" err="1" smtClean="0"/>
              <a:t>DeepLearning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23" y="3235699"/>
            <a:ext cx="3310668" cy="1862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68" y="1690688"/>
            <a:ext cx="1485378" cy="1485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755" y="2940722"/>
            <a:ext cx="3996183" cy="797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8213" y="5157583"/>
            <a:ext cx="298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TensorFlow</a:t>
            </a:r>
            <a:r>
              <a:rPr lang="en-US" dirty="0" smtClean="0"/>
              <a:t> (Google)</a:t>
            </a:r>
          </a:p>
          <a:p>
            <a:pPr algn="ctr"/>
            <a:r>
              <a:rPr lang="en-US" dirty="0" err="1" smtClean="0"/>
              <a:t>Plutôt</a:t>
            </a:r>
            <a:r>
              <a:rPr lang="en-US" dirty="0" smtClean="0"/>
              <a:t> pour les</a:t>
            </a:r>
          </a:p>
          <a:p>
            <a:pPr algn="ctr"/>
            <a:r>
              <a:rPr lang="en-US" dirty="0" smtClean="0"/>
              <a:t>“</a:t>
            </a:r>
            <a:r>
              <a:rPr lang="en-US" dirty="0" err="1" smtClean="0"/>
              <a:t>industriels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38802" y="4174620"/>
            <a:ext cx="298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PyTorch</a:t>
            </a:r>
            <a:endParaRPr lang="en-US" dirty="0" smtClean="0"/>
          </a:p>
          <a:p>
            <a:pPr algn="ctr"/>
            <a:r>
              <a:rPr lang="en-US" dirty="0" err="1" smtClean="0"/>
              <a:t>Plutôt</a:t>
            </a:r>
            <a:r>
              <a:rPr lang="en-US" dirty="0" smtClean="0"/>
              <a:t> pour les</a:t>
            </a:r>
          </a:p>
          <a:p>
            <a:pPr algn="ctr"/>
            <a:r>
              <a:rPr lang="en-US" dirty="0" smtClean="0"/>
              <a:t>“</a:t>
            </a:r>
            <a:r>
              <a:rPr lang="en-US" dirty="0" err="1" smtClean="0"/>
              <a:t>chercheurs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d’ensemble de l’exposé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Usages de l’intelligence artificielle</a:t>
            </a:r>
          </a:p>
          <a:p>
            <a:r>
              <a:rPr lang="fr-FR" dirty="0" smtClean="0"/>
              <a:t>1957 : Le premier perceptron</a:t>
            </a:r>
          </a:p>
          <a:p>
            <a:r>
              <a:rPr lang="fr-FR" dirty="0" smtClean="0"/>
              <a:t>1989 : Yann </a:t>
            </a:r>
            <a:r>
              <a:rPr lang="fr-FR" dirty="0" err="1" smtClean="0"/>
              <a:t>LeCun</a:t>
            </a:r>
            <a:r>
              <a:rPr lang="fr-FR" dirty="0" smtClean="0"/>
              <a:t> et la reconnaissance de caractères</a:t>
            </a:r>
          </a:p>
          <a:p>
            <a:r>
              <a:rPr lang="fr-FR" dirty="0" smtClean="0"/>
              <a:t>2016 : </a:t>
            </a:r>
            <a:r>
              <a:rPr lang="fr-FR" dirty="0" err="1" smtClean="0"/>
              <a:t>DeepMind</a:t>
            </a:r>
            <a:r>
              <a:rPr lang="fr-FR" dirty="0" smtClean="0"/>
              <a:t> et les jeux Atari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 perceptron sur </a:t>
            </a:r>
            <a:r>
              <a:rPr lang="en-US" dirty="0" err="1" smtClean="0"/>
              <a:t>notre</a:t>
            </a:r>
            <a:r>
              <a:rPr lang="en-US" dirty="0" smtClean="0"/>
              <a:t> </a:t>
            </a:r>
            <a:r>
              <a:rPr lang="en-US" dirty="0" err="1" smtClean="0"/>
              <a:t>exemple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52" y="1834817"/>
            <a:ext cx="4065896" cy="3972134"/>
          </a:xfrm>
          <a:prstGeom prst="rect">
            <a:avLst/>
          </a:prstGeom>
        </p:spPr>
      </p:pic>
      <p:sp>
        <p:nvSpPr>
          <p:cNvPr id="26" name="Parallelogram 25"/>
          <p:cNvSpPr/>
          <p:nvPr/>
        </p:nvSpPr>
        <p:spPr>
          <a:xfrm flipH="1">
            <a:off x="2886075" y="1386841"/>
            <a:ext cx="3614737" cy="4913947"/>
          </a:xfrm>
          <a:prstGeom prst="parallelogram">
            <a:avLst>
              <a:gd name="adj" fmla="val 5645"/>
            </a:avLst>
          </a:prstGeom>
          <a:solidFill>
            <a:schemeClr val="accent1">
              <a:alpha val="3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/>
          <p:cNvSpPr/>
          <p:nvPr/>
        </p:nvSpPr>
        <p:spPr>
          <a:xfrm flipH="1">
            <a:off x="6280351" y="1386841"/>
            <a:ext cx="3638740" cy="4913947"/>
          </a:xfrm>
          <a:prstGeom prst="parallelogram">
            <a:avLst>
              <a:gd name="adj" fmla="val 5701"/>
            </a:avLst>
          </a:prstGeom>
          <a:solidFill>
            <a:srgbClr val="C00000">
              <a:alpha val="2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8494"/>
            <a:ext cx="4169664" cy="416966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Une</a:t>
            </a:r>
            <a:r>
              <a:rPr lang="en-US" dirty="0" smtClean="0"/>
              <a:t> première </a:t>
            </a:r>
            <a:r>
              <a:rPr lang="en-US" dirty="0" err="1" smtClean="0"/>
              <a:t>couche</a:t>
            </a:r>
            <a:r>
              <a:rPr lang="en-US" dirty="0" smtClean="0"/>
              <a:t> </a:t>
            </a:r>
            <a:r>
              <a:rPr lang="en-US" dirty="0" err="1" smtClean="0"/>
              <a:t>cachée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9" y="2977413"/>
            <a:ext cx="304800" cy="20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9" y="3862586"/>
            <a:ext cx="314325" cy="209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16" y="3413326"/>
            <a:ext cx="171450" cy="2381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86" y="2105278"/>
            <a:ext cx="285750" cy="2095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61" y="2991244"/>
            <a:ext cx="295275" cy="2095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60" y="3863026"/>
            <a:ext cx="295275" cy="2190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35" y="4744333"/>
            <a:ext cx="304800" cy="209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24" y="4732011"/>
            <a:ext cx="5476875" cy="27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05" y="1805806"/>
            <a:ext cx="2181225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06" y="2391047"/>
            <a:ext cx="21812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06" y="2976681"/>
            <a:ext cx="2181225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05" y="3561529"/>
            <a:ext cx="21812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Notre </a:t>
            </a:r>
            <a:r>
              <a:rPr lang="en-US" dirty="0" err="1" smtClean="0"/>
              <a:t>ingénieur</a:t>
            </a:r>
            <a:r>
              <a:rPr lang="en-US" dirty="0" smtClean="0"/>
              <a:t> Machine Learning </a:t>
            </a:r>
            <a:r>
              <a:rPr lang="en-US" dirty="0" err="1" smtClean="0"/>
              <a:t>suggère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8473"/>
            <a:ext cx="4851141" cy="3234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76" y="2214725"/>
            <a:ext cx="1930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52" y="1834817"/>
            <a:ext cx="4065896" cy="39721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7682" y="1511559"/>
            <a:ext cx="6564894" cy="460932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Notre première </a:t>
            </a:r>
            <a:r>
              <a:rPr lang="en-US" dirty="0" err="1" smtClean="0"/>
              <a:t>couche</a:t>
            </a:r>
            <a:r>
              <a:rPr lang="en-US" dirty="0" smtClean="0"/>
              <a:t> </a:t>
            </a:r>
            <a:r>
              <a:rPr lang="en-US" dirty="0" err="1" smtClean="0"/>
              <a:t>donne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467740" y="2575249"/>
            <a:ext cx="2911150" cy="2556588"/>
          </a:xfrm>
          <a:prstGeom prst="ellipse">
            <a:avLst/>
          </a:prstGeom>
          <a:solidFill>
            <a:srgbClr val="C00000">
              <a:alpha val="2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8494"/>
            <a:ext cx="4169664" cy="416966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DeepLearning</a:t>
            </a:r>
            <a:r>
              <a:rPr lang="en-US" dirty="0" smtClean="0"/>
              <a:t> : On </a:t>
            </a:r>
            <a:r>
              <a:rPr lang="en-US" dirty="0" err="1" smtClean="0"/>
              <a:t>apprend</a:t>
            </a:r>
            <a:r>
              <a:rPr lang="en-US" dirty="0" smtClean="0"/>
              <a:t> les </a:t>
            </a:r>
            <a:r>
              <a:rPr lang="en-US" dirty="0" err="1" smtClean="0"/>
              <a:t>fonctions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baseline="-25000" dirty="0" err="1" smtClean="0"/>
              <a:t>k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9" y="2977413"/>
            <a:ext cx="304800" cy="2095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9" y="3862586"/>
            <a:ext cx="314325" cy="2095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16" y="3413326"/>
            <a:ext cx="171450" cy="2381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86" y="2105278"/>
            <a:ext cx="285750" cy="2095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61" y="2991244"/>
            <a:ext cx="295275" cy="2095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60" y="3863026"/>
            <a:ext cx="295275" cy="2190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35" y="4744333"/>
            <a:ext cx="304800" cy="2095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94" y="3955590"/>
            <a:ext cx="5705475" cy="352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91" y="4478467"/>
            <a:ext cx="4019550" cy="3524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86" y="1538288"/>
            <a:ext cx="4048125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34" y="2028863"/>
            <a:ext cx="4048125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33" y="2522142"/>
            <a:ext cx="4048125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86" y="3013600"/>
            <a:ext cx="4048125" cy="30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70" y="5188173"/>
            <a:ext cx="3752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DeepLearning</a:t>
            </a:r>
            <a:r>
              <a:rPr lang="en-US" dirty="0" smtClean="0"/>
              <a:t> : premiers </a:t>
            </a:r>
            <a:r>
              <a:rPr lang="en-US" dirty="0" err="1" smtClean="0"/>
              <a:t>résultats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569" y="1250830"/>
            <a:ext cx="4967783" cy="49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premiers </a:t>
            </a:r>
            <a:r>
              <a:rPr lang="en-US" dirty="0" err="1" smtClean="0"/>
              <a:t>réseaux</a:t>
            </a:r>
            <a:r>
              <a:rPr lang="en-US" dirty="0" smtClean="0"/>
              <a:t> </a:t>
            </a:r>
            <a:r>
              <a:rPr lang="en-US" dirty="0" err="1" smtClean="0"/>
              <a:t>profonds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285840" cy="1500187"/>
          </a:xfrm>
        </p:spPr>
        <p:txBody>
          <a:bodyPr/>
          <a:lstStyle/>
          <a:p>
            <a:r>
              <a:rPr lang="fr-FR" dirty="0" smtClean="0"/>
              <a:t>1988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44" y="770946"/>
            <a:ext cx="2318929" cy="2365160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6666467" y="770946"/>
            <a:ext cx="2362054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800" dirty="0" smtClean="0"/>
              <a:t>Yann Le </a:t>
            </a:r>
            <a:r>
              <a:rPr lang="fr-FR" sz="1800" dirty="0" err="1" smtClean="0"/>
              <a:t>Cun</a:t>
            </a:r>
            <a:endParaRPr lang="fr-FR" sz="1800" dirty="0" smtClean="0"/>
          </a:p>
          <a:p>
            <a:pPr algn="r"/>
            <a:r>
              <a:rPr lang="fr-FR" sz="1800" dirty="0" smtClean="0"/>
              <a:t>Directeur de </a:t>
            </a:r>
            <a:r>
              <a:rPr lang="fr-FR" sz="1800" dirty="0" err="1" smtClean="0"/>
              <a:t>FaceBook</a:t>
            </a:r>
            <a:endParaRPr lang="fr-FR" sz="1800" dirty="0" smtClean="0"/>
          </a:p>
          <a:p>
            <a:pPr algn="r"/>
            <a:r>
              <a:rPr lang="fr-FR" sz="1800" dirty="0" smtClean="0"/>
              <a:t>AI </a:t>
            </a:r>
            <a:r>
              <a:rPr lang="fr-FR" sz="1800" dirty="0" err="1" smtClean="0"/>
              <a:t>Research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42025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 base de </a:t>
            </a:r>
            <a:r>
              <a:rPr lang="en-US" dirty="0" err="1" smtClean="0"/>
              <a:t>données</a:t>
            </a:r>
            <a:r>
              <a:rPr lang="en-US" dirty="0" smtClean="0"/>
              <a:t> MNIST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60 000 images de </a:t>
            </a:r>
            <a:r>
              <a:rPr lang="en-US" dirty="0" err="1" smtClean="0"/>
              <a:t>chiffres</a:t>
            </a:r>
            <a:r>
              <a:rPr lang="en-US" dirty="0" smtClean="0"/>
              <a:t> </a:t>
            </a:r>
            <a:r>
              <a:rPr lang="en-US" dirty="0" err="1" smtClean="0"/>
              <a:t>écrits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main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Images noir et blanc de 28 par 28 pixels. </a:t>
            </a:r>
            <a:r>
              <a:rPr lang="en-US" dirty="0" err="1" smtClean="0"/>
              <a:t>L’espace</a:t>
            </a:r>
            <a:r>
              <a:rPr lang="en-US" dirty="0" smtClean="0"/>
              <a:t> de </a:t>
            </a:r>
            <a:r>
              <a:rPr lang="en-US" dirty="0" err="1" smtClean="0"/>
              <a:t>départ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dimension de 784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10" y="2471490"/>
            <a:ext cx="4263980" cy="10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Fonction</a:t>
            </a:r>
            <a:r>
              <a:rPr lang="en-US" dirty="0" smtClean="0"/>
              <a:t> de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/>
          <a:lstStyle/>
          <a:p>
            <a:r>
              <a:rPr lang="en-US" dirty="0" smtClean="0"/>
              <a:t>Le but </a:t>
            </a:r>
            <a:r>
              <a:rPr lang="en-US" dirty="0" err="1" smtClean="0"/>
              <a:t>est</a:t>
            </a:r>
            <a:r>
              <a:rPr lang="en-US" dirty="0" smtClean="0"/>
              <a:t> de </a:t>
            </a:r>
            <a:r>
              <a:rPr lang="en-US" dirty="0" err="1" smtClean="0"/>
              <a:t>trouver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qui </a:t>
            </a:r>
            <a:r>
              <a:rPr lang="en-US" dirty="0" err="1" smtClean="0"/>
              <a:t>prend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entrée </a:t>
            </a:r>
            <a:r>
              <a:rPr lang="en-US" dirty="0" err="1" smtClean="0"/>
              <a:t>une</a:t>
            </a:r>
            <a:r>
              <a:rPr lang="en-US" dirty="0" smtClean="0"/>
              <a:t> image,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 </a:t>
            </a:r>
            <a:r>
              <a:rPr lang="en-US" dirty="0" err="1" smtClean="0"/>
              <a:t>l’on</a:t>
            </a:r>
            <a:r>
              <a:rPr lang="en-US" dirty="0" smtClean="0"/>
              <a:t> </a:t>
            </a:r>
            <a:r>
              <a:rPr lang="en-US" dirty="0" err="1" smtClean="0"/>
              <a:t>composera</a:t>
            </a:r>
            <a:r>
              <a:rPr lang="en-US" dirty="0" smtClean="0"/>
              <a:t> avec la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softmax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pour donner 10 </a:t>
            </a:r>
            <a:r>
              <a:rPr lang="en-US" dirty="0" err="1" smtClean="0"/>
              <a:t>probabilités</a:t>
            </a:r>
            <a:r>
              <a:rPr lang="en-US" dirty="0" smtClean="0"/>
              <a:t> (p</a:t>
            </a:r>
            <a:r>
              <a:rPr lang="en-US" baseline="-25000" dirty="0" smtClean="0"/>
              <a:t>0 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 , p</a:t>
            </a:r>
            <a:r>
              <a:rPr lang="en-US" baseline="-25000" dirty="0" smtClean="0"/>
              <a:t>9</a:t>
            </a:r>
            <a:r>
              <a:rPr lang="en-US" dirty="0" smtClean="0"/>
              <a:t>), La </a:t>
            </a:r>
            <a:r>
              <a:rPr lang="en-US" dirty="0" err="1" smtClean="0"/>
              <a:t>chiffre</a:t>
            </a:r>
            <a:r>
              <a:rPr lang="en-US" dirty="0" smtClean="0"/>
              <a:t> </a:t>
            </a:r>
            <a:r>
              <a:rPr lang="en-US" dirty="0" err="1" smtClean="0"/>
              <a:t>reconnu</a:t>
            </a:r>
            <a:r>
              <a:rPr lang="en-US" dirty="0" smtClean="0"/>
              <a:t> sera le </a:t>
            </a:r>
            <a:r>
              <a:rPr lang="en-US" dirty="0" err="1" smtClean="0"/>
              <a:t>chiffre</a:t>
            </a:r>
            <a:r>
              <a:rPr lang="en-US" dirty="0" smtClean="0"/>
              <a:t> </a:t>
            </a:r>
            <a:r>
              <a:rPr lang="en-US" dirty="0" err="1" smtClean="0"/>
              <a:t>associé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plus grand </a:t>
            </a:r>
            <a:r>
              <a:rPr lang="en-US" dirty="0" err="1" smtClean="0"/>
              <a:t>probabilité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532093"/>
            <a:ext cx="3454400" cy="48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21" y="4181490"/>
            <a:ext cx="94011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Premier tests avec un Perceptron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200400"/>
            <a:ext cx="10515600" cy="1362075"/>
          </a:xfrm>
        </p:spPr>
        <p:txBody>
          <a:bodyPr/>
          <a:lstStyle/>
          <a:p>
            <a:r>
              <a:rPr lang="en-US" dirty="0" smtClean="0"/>
              <a:t>Usages de </a:t>
            </a:r>
            <a:r>
              <a:rPr lang="en-US" dirty="0" err="1" smtClean="0"/>
              <a:t>l’intelligence</a:t>
            </a:r>
            <a:r>
              <a:rPr lang="en-US" dirty="0" smtClean="0"/>
              <a:t> </a:t>
            </a:r>
            <a:r>
              <a:rPr lang="en-US" dirty="0" err="1" smtClean="0"/>
              <a:t>artificielle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08" y="442953"/>
            <a:ext cx="4181210" cy="20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73" y="1690688"/>
            <a:ext cx="5087507" cy="46805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Un </a:t>
            </a:r>
            <a:r>
              <a:rPr lang="en-US" dirty="0" err="1" smtClean="0"/>
              <a:t>réseau</a:t>
            </a:r>
            <a:r>
              <a:rPr lang="en-US" dirty="0" smtClean="0"/>
              <a:t> de </a:t>
            </a:r>
            <a:r>
              <a:rPr lang="en-US" dirty="0" err="1" smtClean="0"/>
              <a:t>neurone</a:t>
            </a:r>
            <a:r>
              <a:rPr lang="en-US" dirty="0" smtClean="0"/>
              <a:t> plus </a:t>
            </a:r>
            <a:r>
              <a:rPr lang="en-US" dirty="0" err="1" smtClean="0"/>
              <a:t>profond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24044" y="3976418"/>
            <a:ext cx="2566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Dimension </a:t>
            </a:r>
            <a:r>
              <a:rPr lang="en-US" dirty="0" err="1" smtClean="0"/>
              <a:t>d’entrée</a:t>
            </a:r>
            <a:endParaRPr lang="en-US" dirty="0" smtClean="0"/>
          </a:p>
          <a:p>
            <a:pPr algn="ctr"/>
            <a:r>
              <a:rPr lang="en-US" dirty="0" smtClean="0"/>
              <a:t>784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cas</a:t>
            </a:r>
            <a:r>
              <a:rPr lang="en-US" dirty="0" smtClean="0"/>
              <a:t> de MNIST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489453" y="3770010"/>
            <a:ext cx="24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Dimension de sortie</a:t>
            </a:r>
          </a:p>
          <a:p>
            <a:pPr algn="ctr"/>
            <a:r>
              <a:rPr lang="en-US" dirty="0" smtClean="0"/>
              <a:t>10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cas</a:t>
            </a:r>
            <a:r>
              <a:rPr lang="en-US" dirty="0" smtClean="0"/>
              <a:t> de MNIST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5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volu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203" y="1027906"/>
            <a:ext cx="6755399" cy="541421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 convolution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48" y="3451643"/>
            <a:ext cx="1192695" cy="1192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47" y="4935897"/>
            <a:ext cx="1192695" cy="1192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89" y="5049644"/>
            <a:ext cx="1689100" cy="965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9649076" y="5543582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16186" y="2759294"/>
            <a:ext cx="203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Detection de </a:t>
            </a:r>
            <a:r>
              <a:rPr lang="en-US" dirty="0" err="1" smtClean="0"/>
              <a:t>bords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L’empilement</a:t>
            </a:r>
            <a:r>
              <a:rPr lang="en-US" dirty="0" smtClean="0"/>
              <a:t> des couches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6" y="1703323"/>
            <a:ext cx="5611962" cy="3038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045" y="936818"/>
            <a:ext cx="2367280" cy="1178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2" y="2212908"/>
            <a:ext cx="2357120" cy="1173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2" y="3483918"/>
            <a:ext cx="2357120" cy="1173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58" y="4754928"/>
            <a:ext cx="2357120" cy="1168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98144" y="4754927"/>
            <a:ext cx="110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Detection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bords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00012" y="5120601"/>
            <a:ext cx="114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Detection</a:t>
            </a:r>
          </a:p>
          <a:p>
            <a:r>
              <a:rPr lang="en-US" dirty="0" smtClean="0"/>
              <a:t>de visage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Problème</a:t>
            </a:r>
            <a:r>
              <a:rPr lang="en-US" dirty="0" smtClean="0"/>
              <a:t> 1: </a:t>
            </a:r>
            <a:r>
              <a:rPr lang="en-US" dirty="0" err="1" smtClean="0"/>
              <a:t>l’overfitting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3476"/>
          </a:xfrm>
        </p:spPr>
        <p:txBody>
          <a:bodyPr>
            <a:normAutofit/>
          </a:bodyPr>
          <a:lstStyle/>
          <a:p>
            <a:r>
              <a:rPr lang="en-US" dirty="0" err="1" smtClean="0"/>
              <a:t>AlexNet</a:t>
            </a:r>
            <a:r>
              <a:rPr lang="en-US" dirty="0" smtClean="0"/>
              <a:t> a plus de 100 millions de </a:t>
            </a:r>
            <a:r>
              <a:rPr lang="en-US" dirty="0" err="1" smtClean="0"/>
              <a:t>paramètres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optimiser</a:t>
            </a:r>
            <a:r>
              <a:rPr lang="en-US" dirty="0" smtClean="0"/>
              <a:t> et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utilisé</a:t>
            </a:r>
            <a:r>
              <a:rPr lang="en-US" dirty="0" smtClean="0"/>
              <a:t> avec </a:t>
            </a:r>
            <a:r>
              <a:rPr lang="en-US" dirty="0" err="1" smtClean="0"/>
              <a:t>succès</a:t>
            </a:r>
            <a:r>
              <a:rPr lang="en-US" dirty="0" smtClean="0"/>
              <a:t> sur des bases de </a:t>
            </a:r>
            <a:r>
              <a:rPr lang="en-US" dirty="0" err="1" smtClean="0"/>
              <a:t>données</a:t>
            </a:r>
            <a:r>
              <a:rPr lang="en-US" dirty="0" smtClean="0"/>
              <a:t> de </a:t>
            </a:r>
            <a:r>
              <a:rPr lang="en-US" dirty="0" err="1" smtClean="0"/>
              <a:t>seulement</a:t>
            </a:r>
            <a:r>
              <a:rPr lang="en-US" dirty="0" smtClean="0"/>
              <a:t> 14 millions </a:t>
            </a:r>
            <a:r>
              <a:rPr lang="en-US" dirty="0" err="1" smtClean="0"/>
              <a:t>d’image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 </a:t>
            </a:r>
            <a:r>
              <a:rPr lang="en-US" dirty="0" err="1" smtClean="0"/>
              <a:t>réseau</a:t>
            </a:r>
            <a:r>
              <a:rPr lang="en-US" dirty="0" smtClean="0"/>
              <a:t> 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engendrer</a:t>
            </a:r>
            <a:r>
              <a:rPr lang="en-US" dirty="0" smtClean="0"/>
              <a:t> de </a:t>
            </a:r>
            <a:r>
              <a:rPr lang="en-US" i="1" dirty="0" err="1" smtClean="0"/>
              <a:t>l’overfitting</a:t>
            </a:r>
            <a:endParaRPr lang="en-US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2" y="3057398"/>
            <a:ext cx="7552436" cy="240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 </a:t>
            </a:r>
            <a:r>
              <a:rPr lang="en-US" dirty="0"/>
              <a:t>1</a:t>
            </a:r>
            <a:r>
              <a:rPr lang="en-US" dirty="0" smtClean="0"/>
              <a:t>: Limiter </a:t>
            </a:r>
            <a:r>
              <a:rPr lang="en-US" dirty="0" err="1" smtClean="0"/>
              <a:t>l’overfitting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ajoute</a:t>
            </a:r>
            <a:r>
              <a:rPr lang="en-US" dirty="0" smtClean="0"/>
              <a:t> des </a:t>
            </a:r>
            <a:r>
              <a:rPr lang="en-US" dirty="0" err="1" smtClean="0"/>
              <a:t>termes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de </a:t>
            </a:r>
            <a:r>
              <a:rPr lang="en-US" dirty="0" err="1" smtClean="0"/>
              <a:t>régularisation</a:t>
            </a:r>
            <a:r>
              <a:rPr lang="en-US" dirty="0" smtClean="0"/>
              <a:t> aux </a:t>
            </a:r>
            <a:r>
              <a:rPr lang="en-US" dirty="0" err="1" smtClean="0"/>
              <a:t>fonctions</a:t>
            </a:r>
            <a:r>
              <a:rPr lang="en-US" dirty="0" smtClean="0"/>
              <a:t> de </a:t>
            </a:r>
            <a:r>
              <a:rPr lang="en-US" dirty="0" err="1" smtClean="0"/>
              <a:t>coût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 coupe </a:t>
            </a:r>
            <a:r>
              <a:rPr lang="en-US" dirty="0" err="1" smtClean="0"/>
              <a:t>certaines</a:t>
            </a:r>
            <a:r>
              <a:rPr lang="en-US" dirty="0" smtClean="0"/>
              <a:t> connections </a:t>
            </a:r>
            <a:r>
              <a:rPr lang="en-US" dirty="0" err="1" smtClean="0"/>
              <a:t>aléatoirement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n’entraine</a:t>
            </a:r>
            <a:r>
              <a:rPr lang="en-US" dirty="0"/>
              <a:t> </a:t>
            </a:r>
            <a:r>
              <a:rPr lang="en-US" dirty="0" smtClean="0"/>
              <a:t>le </a:t>
            </a:r>
            <a:r>
              <a:rPr lang="en-US" dirty="0" err="1" smtClean="0"/>
              <a:t>réseau</a:t>
            </a:r>
            <a:r>
              <a:rPr lang="en-US" dirty="0" smtClean="0"/>
              <a:t> pas trop </a:t>
            </a:r>
            <a:r>
              <a:rPr lang="en-US" dirty="0" err="1" smtClean="0"/>
              <a:t>longtemps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sépare</a:t>
            </a:r>
            <a:r>
              <a:rPr lang="en-US" dirty="0" smtClean="0"/>
              <a:t> au début les 60 000 images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deux</a:t>
            </a:r>
            <a:r>
              <a:rPr lang="en-US" dirty="0" smtClean="0"/>
              <a:t> parties : 50 000 images pour </a:t>
            </a:r>
            <a:r>
              <a:rPr lang="en-US" dirty="0" err="1" smtClean="0"/>
              <a:t>l’entrainement</a:t>
            </a:r>
            <a:r>
              <a:rPr lang="en-US" dirty="0" smtClean="0"/>
              <a:t> et 10 000 images pour </a:t>
            </a:r>
            <a:r>
              <a:rPr lang="en-US" dirty="0" err="1" smtClean="0"/>
              <a:t>vérifier</a:t>
            </a:r>
            <a:r>
              <a:rPr lang="en-US" dirty="0" smtClean="0"/>
              <a:t> </a:t>
            </a:r>
            <a:r>
              <a:rPr lang="en-US" dirty="0" err="1" smtClean="0"/>
              <a:t>qu’on</a:t>
            </a:r>
            <a:r>
              <a:rPr lang="en-US" dirty="0" smtClean="0"/>
              <a:t> </a:t>
            </a:r>
            <a:r>
              <a:rPr lang="en-US" dirty="0" err="1" smtClean="0"/>
              <a:t>n’a</a:t>
            </a:r>
            <a:r>
              <a:rPr lang="en-US" dirty="0" smtClean="0"/>
              <a:t> pas fait </a:t>
            </a:r>
            <a:r>
              <a:rPr lang="en-US" dirty="0" err="1" smtClean="0"/>
              <a:t>d’overfitting</a:t>
            </a:r>
            <a:r>
              <a:rPr lang="en-US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84" y="2623502"/>
            <a:ext cx="7658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smtClean="0"/>
              <a:t>2: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optimisation</a:t>
            </a:r>
            <a:r>
              <a:rPr lang="en-US" dirty="0" smtClean="0"/>
              <a:t> difficile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dirty="0" err="1" smtClean="0"/>
              <a:t>coût</a:t>
            </a:r>
            <a:r>
              <a:rPr lang="en-US" dirty="0" smtClean="0"/>
              <a:t> L </a:t>
            </a:r>
            <a:r>
              <a:rPr lang="en-US" dirty="0" err="1" smtClean="0"/>
              <a:t>n’est</a:t>
            </a:r>
            <a:r>
              <a:rPr lang="en-US" dirty="0" smtClean="0"/>
              <a:t> plus </a:t>
            </a:r>
            <a:r>
              <a:rPr lang="en-US" dirty="0" err="1" smtClean="0"/>
              <a:t>convexe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19" y="3570875"/>
            <a:ext cx="3314237" cy="2769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14" y="3434884"/>
            <a:ext cx="3466786" cy="2905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0077" y="2345841"/>
            <a:ext cx="3746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Les minimums </a:t>
            </a:r>
            <a:r>
              <a:rPr lang="en-US" sz="2800" i="1" dirty="0" err="1" smtClean="0"/>
              <a:t>locaux</a:t>
            </a:r>
            <a:r>
              <a:rPr lang="en-US" sz="2800" i="1" dirty="0" smtClean="0"/>
              <a:t> ne</a:t>
            </a:r>
          </a:p>
          <a:p>
            <a:pPr algn="ctr"/>
            <a:r>
              <a:rPr lang="en-US" sz="2800" i="1" dirty="0" err="1" smtClean="0"/>
              <a:t>sont</a:t>
            </a:r>
            <a:r>
              <a:rPr lang="en-US" sz="2800" i="1" dirty="0" smtClean="0"/>
              <a:t> plus </a:t>
            </a:r>
            <a:r>
              <a:rPr lang="en-US" sz="2800" i="1" dirty="0" err="1" smtClean="0"/>
              <a:t>globaux</a:t>
            </a:r>
            <a:endParaRPr lang="en-US" sz="28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7809329" y="2345840"/>
            <a:ext cx="2855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Il y a de </a:t>
            </a:r>
            <a:r>
              <a:rPr lang="en-US" sz="2800" i="1" dirty="0" err="1" smtClean="0"/>
              <a:t>nombreux</a:t>
            </a:r>
            <a:endParaRPr lang="en-US" sz="2800" i="1" dirty="0"/>
          </a:p>
          <a:p>
            <a:pPr algn="ctr"/>
            <a:r>
              <a:rPr lang="en-US" sz="2800" i="1" dirty="0" smtClean="0"/>
              <a:t>points </a:t>
            </a:r>
            <a:r>
              <a:rPr lang="en-US" sz="2800" i="1" dirty="0" err="1" smtClean="0"/>
              <a:t>selle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 2: Gradient </a:t>
            </a:r>
            <a:r>
              <a:rPr lang="en-US" dirty="0" err="1" smtClean="0"/>
              <a:t>stochastique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2979"/>
          </a:xfrm>
        </p:spPr>
        <p:txBody>
          <a:bodyPr/>
          <a:lstStyle/>
          <a:p>
            <a:r>
              <a:rPr lang="en-US" i="1" dirty="0" smtClean="0"/>
              <a:t>Gradient </a:t>
            </a:r>
            <a:r>
              <a:rPr lang="en-US" i="1" dirty="0" err="1" smtClean="0"/>
              <a:t>stochastique</a:t>
            </a:r>
            <a:r>
              <a:rPr lang="en-US" i="1" dirty="0" smtClean="0"/>
              <a:t> </a:t>
            </a:r>
            <a:r>
              <a:rPr lang="en-US" dirty="0" smtClean="0"/>
              <a:t>: au lieu de </a:t>
            </a:r>
            <a:r>
              <a:rPr lang="en-US" dirty="0" err="1" smtClean="0"/>
              <a:t>calculer</a:t>
            </a:r>
            <a:r>
              <a:rPr lang="en-US" dirty="0" smtClean="0"/>
              <a:t> le gradient pour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éléments</a:t>
            </a:r>
            <a:r>
              <a:rPr lang="en-US" dirty="0" smtClean="0"/>
              <a:t> de </a:t>
            </a:r>
            <a:r>
              <a:rPr lang="en-US" dirty="0" err="1" smtClean="0"/>
              <a:t>l’ensemble</a:t>
            </a:r>
            <a:r>
              <a:rPr lang="en-US" dirty="0" smtClean="0"/>
              <a:t> </a:t>
            </a:r>
            <a:r>
              <a:rPr lang="en-US" dirty="0" err="1" smtClean="0"/>
              <a:t>d’entrainement</a:t>
            </a:r>
            <a:r>
              <a:rPr lang="en-US" dirty="0" smtClean="0"/>
              <a:t>, on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choisit</a:t>
            </a:r>
            <a:r>
              <a:rPr lang="en-US" dirty="0" smtClean="0"/>
              <a:t> au </a:t>
            </a:r>
            <a:r>
              <a:rPr lang="en-US" dirty="0" err="1" smtClean="0"/>
              <a:t>hasard</a:t>
            </a:r>
            <a:r>
              <a:rPr lang="en-US" dirty="0" smtClean="0"/>
              <a:t> </a:t>
            </a:r>
            <a:r>
              <a:rPr lang="en-US" dirty="0" err="1" smtClean="0"/>
              <a:t>qu’un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réduit</a:t>
            </a:r>
            <a:r>
              <a:rPr lang="en-US" dirty="0" smtClean="0"/>
              <a:t> (32 par </a:t>
            </a:r>
            <a:r>
              <a:rPr lang="en-US" dirty="0" err="1" smtClean="0"/>
              <a:t>exemple</a:t>
            </a:r>
            <a:r>
              <a:rPr lang="en-US" dirty="0" smtClean="0"/>
              <a:t>)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itération</a:t>
            </a:r>
            <a:r>
              <a:rPr lang="en-US" dirty="0" smtClean="0"/>
              <a:t> : </a:t>
            </a:r>
            <a:r>
              <a:rPr lang="en-US" dirty="0" err="1" smtClean="0"/>
              <a:t>c’est</a:t>
            </a:r>
            <a:r>
              <a:rPr lang="en-US" dirty="0" smtClean="0"/>
              <a:t> le mini batch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/>
              <a:t>Le coup de </a:t>
            </a:r>
            <a:r>
              <a:rPr lang="en-US" i="1" dirty="0" err="1" smtClean="0"/>
              <a:t>bol</a:t>
            </a:r>
            <a:r>
              <a:rPr lang="en-US" i="1" dirty="0" smtClean="0"/>
              <a:t> </a:t>
            </a:r>
            <a:r>
              <a:rPr lang="en-US" dirty="0" smtClean="0"/>
              <a:t>: </a:t>
            </a:r>
            <a:r>
              <a:rPr lang="en-US" dirty="0"/>
              <a:t>Les </a:t>
            </a:r>
            <a:r>
              <a:rPr lang="en-US" dirty="0" err="1"/>
              <a:t>réseaux</a:t>
            </a:r>
            <a:r>
              <a:rPr lang="en-US" dirty="0"/>
              <a:t> de </a:t>
            </a:r>
            <a:r>
              <a:rPr lang="en-US" dirty="0" err="1"/>
              <a:t>neurones</a:t>
            </a:r>
            <a:r>
              <a:rPr lang="en-US" dirty="0"/>
              <a:t> </a:t>
            </a:r>
            <a:r>
              <a:rPr lang="en-US" i="1" dirty="0" err="1" smtClean="0"/>
              <a:t>profonds</a:t>
            </a:r>
            <a:r>
              <a:rPr lang="en-US" dirty="0" smtClean="0"/>
              <a:t> </a:t>
            </a:r>
            <a:r>
              <a:rPr lang="en-US" dirty="0" err="1" smtClean="0"/>
              <a:t>n’ont</a:t>
            </a:r>
            <a:r>
              <a:rPr lang="en-US" dirty="0" smtClean="0"/>
              <a:t> </a:t>
            </a:r>
            <a:r>
              <a:rPr lang="en-US" dirty="0"/>
              <a:t>pas </a:t>
            </a:r>
            <a:r>
              <a:rPr lang="en-US" dirty="0" err="1"/>
              <a:t>tendance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des minimums </a:t>
            </a:r>
            <a:r>
              <a:rPr lang="en-US" dirty="0" err="1"/>
              <a:t>locaux</a:t>
            </a:r>
            <a:r>
              <a:rPr lang="en-US" dirty="0"/>
              <a:t> qui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 smtClean="0"/>
              <a:t>mauvais</a:t>
            </a:r>
            <a:r>
              <a:rPr lang="en-US" dirty="0" smtClean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68" y="3586427"/>
            <a:ext cx="3568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smtClean="0"/>
              <a:t>3: </a:t>
            </a:r>
            <a:r>
              <a:rPr lang="en-US" dirty="0" err="1" smtClean="0"/>
              <a:t>coût</a:t>
            </a:r>
            <a:r>
              <a:rPr lang="en-US" dirty="0" smtClean="0"/>
              <a:t> de </a:t>
            </a:r>
            <a:r>
              <a:rPr lang="en-US" dirty="0" err="1" smtClean="0"/>
              <a:t>calcul</a:t>
            </a:r>
            <a:r>
              <a:rPr lang="en-US" dirty="0" smtClean="0"/>
              <a:t> </a:t>
            </a:r>
            <a:r>
              <a:rPr lang="en-US" dirty="0" err="1" smtClean="0"/>
              <a:t>énorme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50509"/>
          </a:xfrm>
        </p:spPr>
        <p:txBody>
          <a:bodyPr/>
          <a:lstStyle/>
          <a:p>
            <a:pPr algn="just"/>
            <a:r>
              <a:rPr lang="en-US" i="1" dirty="0" err="1" smtClean="0"/>
              <a:t>AlexNe</a:t>
            </a:r>
            <a:r>
              <a:rPr lang="en-US" dirty="0" err="1" smtClean="0"/>
              <a:t>t</a:t>
            </a:r>
            <a:r>
              <a:rPr lang="en-US" dirty="0" smtClean="0"/>
              <a:t> : 1.4 milliards </a:t>
            </a:r>
            <a:r>
              <a:rPr lang="en-US" dirty="0" err="1" smtClean="0"/>
              <a:t>d’opérations</a:t>
            </a:r>
            <a:r>
              <a:rPr lang="en-US" dirty="0" smtClean="0"/>
              <a:t> (1.4 </a:t>
            </a:r>
            <a:r>
              <a:rPr lang="en-US" dirty="0" err="1" smtClean="0"/>
              <a:t>Gflops</a:t>
            </a:r>
            <a:r>
              <a:rPr lang="en-US" dirty="0" smtClean="0"/>
              <a:t>) pour </a:t>
            </a:r>
            <a:r>
              <a:rPr lang="en-US" dirty="0" err="1" smtClean="0"/>
              <a:t>calculer</a:t>
            </a:r>
            <a:r>
              <a:rPr lang="en-US" dirty="0"/>
              <a:t> u</a:t>
            </a:r>
            <a:r>
              <a:rPr lang="en-US" baseline="-25000" dirty="0" smtClean="0"/>
              <a:t>⍺</a:t>
            </a:r>
            <a:r>
              <a:rPr lang="en-US" dirty="0" smtClean="0"/>
              <a:t>(P)</a:t>
            </a:r>
          </a:p>
          <a:p>
            <a:pPr algn="just"/>
            <a:r>
              <a:rPr lang="en-US" i="1" dirty="0" err="1"/>
              <a:t>V</a:t>
            </a:r>
            <a:r>
              <a:rPr lang="en-US" i="1" dirty="0" err="1" smtClean="0"/>
              <a:t>oiture</a:t>
            </a:r>
            <a:r>
              <a:rPr lang="en-US" i="1" dirty="0" smtClean="0"/>
              <a:t> </a:t>
            </a:r>
            <a:r>
              <a:rPr lang="en-US" i="1" dirty="0" err="1" smtClean="0"/>
              <a:t>autonome</a:t>
            </a:r>
            <a:r>
              <a:rPr lang="en-US" i="1" dirty="0" smtClean="0"/>
              <a:t> </a:t>
            </a:r>
            <a:r>
              <a:rPr lang="en-US" dirty="0" smtClean="0"/>
              <a:t>: 8 </a:t>
            </a:r>
            <a:r>
              <a:rPr lang="en-US" dirty="0" err="1"/>
              <a:t>caméras</a:t>
            </a:r>
            <a:r>
              <a:rPr lang="en-US" dirty="0"/>
              <a:t> </a:t>
            </a:r>
            <a:r>
              <a:rPr lang="en-US" dirty="0" smtClean="0"/>
              <a:t>1920x1200, 30 </a:t>
            </a:r>
            <a:r>
              <a:rPr lang="en-US" dirty="0"/>
              <a:t>images </a:t>
            </a:r>
            <a:r>
              <a:rPr lang="en-US" dirty="0" err="1" smtClean="0"/>
              <a:t>secondes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Elle </a:t>
            </a:r>
            <a:r>
              <a:rPr lang="en-US" dirty="0" err="1"/>
              <a:t>devrait</a:t>
            </a:r>
            <a:r>
              <a:rPr lang="en-US" dirty="0"/>
              <a:t> </a:t>
            </a:r>
            <a:r>
              <a:rPr lang="en-US" dirty="0" err="1"/>
              <a:t>effectuer</a:t>
            </a:r>
            <a:r>
              <a:rPr lang="en-US" dirty="0"/>
              <a:t> 265 000 milliards </a:t>
            </a:r>
            <a:r>
              <a:rPr lang="en-US" dirty="0" err="1" smtClean="0"/>
              <a:t>d’opérations</a:t>
            </a:r>
            <a:r>
              <a:rPr lang="en-US" dirty="0" smtClean="0"/>
              <a:t> </a:t>
            </a:r>
            <a:r>
              <a:rPr lang="en-US" dirty="0"/>
              <a:t>par </a:t>
            </a:r>
            <a:r>
              <a:rPr lang="en-US" dirty="0" err="1"/>
              <a:t>seconde</a:t>
            </a:r>
            <a:r>
              <a:rPr lang="en-US" dirty="0"/>
              <a:t> (265 </a:t>
            </a:r>
            <a:r>
              <a:rPr lang="en-US" dirty="0" err="1"/>
              <a:t>Tflops</a:t>
            </a:r>
            <a:r>
              <a:rPr lang="en-US" dirty="0"/>
              <a:t>/s)</a:t>
            </a:r>
          </a:p>
          <a:p>
            <a:pPr algn="just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65" y="3776133"/>
            <a:ext cx="3812435" cy="23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 3: Back-propagation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690688"/>
            <a:ext cx="59055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229644"/>
            <a:ext cx="3810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229644"/>
            <a:ext cx="368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0" y="2229644"/>
            <a:ext cx="368300" cy="43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3219451"/>
            <a:ext cx="3225800" cy="43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84" y="3795079"/>
            <a:ext cx="7353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5023171"/>
            <a:ext cx="55499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715320"/>
            <a:ext cx="5524500" cy="469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03162" y="5031406"/>
            <a:ext cx="491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Forward-Propagation: 2n^3 + 2 n^2 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003162" y="5715320"/>
            <a:ext cx="491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Back-propagation: 4 n^2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6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 4: La puissance du </a:t>
            </a:r>
            <a:r>
              <a:rPr lang="en-US" dirty="0" err="1" smtClean="0"/>
              <a:t>matériel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5" y="1261306"/>
            <a:ext cx="2330450" cy="216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0875" y="946518"/>
            <a:ext cx="2723689" cy="276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14" y="3801139"/>
            <a:ext cx="3581400" cy="2865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7120" y="1264736"/>
            <a:ext cx="24011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Processeur</a:t>
            </a:r>
            <a:endParaRPr lang="en-US" dirty="0" smtClean="0"/>
          </a:p>
          <a:p>
            <a:r>
              <a:rPr lang="en-US" dirty="0" smtClean="0"/>
              <a:t>Intel Core i7, 4 </a:t>
            </a:r>
            <a:r>
              <a:rPr lang="en-US" dirty="0" err="1" smtClean="0"/>
              <a:t>coeurs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0.3 </a:t>
            </a:r>
            <a:r>
              <a:rPr lang="en-US" dirty="0" err="1" smtClean="0"/>
              <a:t>TFlops</a:t>
            </a:r>
            <a:r>
              <a:rPr lang="en-US" dirty="0" smtClean="0"/>
              <a:t>/s (32 bits)</a:t>
            </a:r>
          </a:p>
          <a:p>
            <a:r>
              <a:rPr lang="en-US" dirty="0" smtClean="0"/>
              <a:t>22 GB/s</a:t>
            </a:r>
          </a:p>
          <a:p>
            <a:endParaRPr lang="en-US" dirty="0"/>
          </a:p>
          <a:p>
            <a:r>
              <a:rPr lang="en-US" dirty="0" smtClean="0"/>
              <a:t>40 Watts</a:t>
            </a:r>
          </a:p>
          <a:p>
            <a:r>
              <a:rPr lang="en-US" dirty="0" smtClean="0"/>
              <a:t>400 euros (prix du CPU)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1352" y="1165414"/>
            <a:ext cx="3170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Processeur</a:t>
            </a:r>
            <a:endParaRPr lang="en-US" dirty="0" smtClean="0"/>
          </a:p>
          <a:p>
            <a:r>
              <a:rPr lang="en-US" dirty="0" smtClean="0"/>
              <a:t>2 Intel Xeon </a:t>
            </a:r>
            <a:r>
              <a:rPr lang="en-US" dirty="0" err="1" smtClean="0"/>
              <a:t>Skylake</a:t>
            </a:r>
            <a:r>
              <a:rPr lang="en-US" dirty="0" smtClean="0"/>
              <a:t>, 36 </a:t>
            </a:r>
            <a:r>
              <a:rPr lang="en-US" dirty="0" err="1" smtClean="0"/>
              <a:t>coeurs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err="1" smtClean="0"/>
              <a:t>Tflops</a:t>
            </a:r>
            <a:r>
              <a:rPr lang="en-US" dirty="0" smtClean="0"/>
              <a:t>/s </a:t>
            </a:r>
            <a:r>
              <a:rPr lang="en-US" dirty="0"/>
              <a:t>(32 bits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220 GB/s</a:t>
            </a:r>
          </a:p>
          <a:p>
            <a:endParaRPr lang="en-US" dirty="0"/>
          </a:p>
          <a:p>
            <a:r>
              <a:rPr lang="en-US" dirty="0" smtClean="0"/>
              <a:t>260 Watts</a:t>
            </a:r>
          </a:p>
          <a:p>
            <a:r>
              <a:rPr lang="en-US" dirty="0" smtClean="0"/>
              <a:t>5000 euros (prix des 2 CPUs)</a:t>
            </a:r>
            <a:endParaRPr lang="en-US" dirty="0"/>
          </a:p>
          <a:p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71658" y="3861085"/>
            <a:ext cx="3170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, Titan V</a:t>
            </a:r>
          </a:p>
          <a:p>
            <a:endParaRPr lang="en-US" dirty="0" smtClean="0"/>
          </a:p>
          <a:p>
            <a:r>
              <a:rPr lang="en-US" dirty="0" smtClean="0"/>
              <a:t>12 </a:t>
            </a:r>
            <a:r>
              <a:rPr lang="en-US" dirty="0" err="1" smtClean="0"/>
              <a:t>Tflops</a:t>
            </a:r>
            <a:r>
              <a:rPr lang="en-US" dirty="0" smtClean="0"/>
              <a:t>/s (32 bits)</a:t>
            </a:r>
          </a:p>
          <a:p>
            <a:r>
              <a:rPr lang="en-US" dirty="0" smtClean="0"/>
              <a:t>75 </a:t>
            </a:r>
            <a:r>
              <a:rPr lang="en-US" dirty="0" err="1" smtClean="0"/>
              <a:t>Tflops</a:t>
            </a:r>
            <a:r>
              <a:rPr lang="en-US" dirty="0" smtClean="0"/>
              <a:t>/s (16 bits)</a:t>
            </a:r>
          </a:p>
          <a:p>
            <a:r>
              <a:rPr lang="en-US" dirty="0" smtClean="0"/>
              <a:t>600 GB/s</a:t>
            </a:r>
          </a:p>
          <a:p>
            <a:endParaRPr lang="en-US" dirty="0"/>
          </a:p>
          <a:p>
            <a:r>
              <a:rPr lang="en-US" dirty="0" smtClean="0"/>
              <a:t>250 Watts</a:t>
            </a:r>
          </a:p>
          <a:p>
            <a:r>
              <a:rPr lang="en-US" dirty="0" smtClean="0"/>
              <a:t>3000 euros de GPU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89688" y="1330147"/>
            <a:ext cx="27432" cy="21775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8503920" y="1240668"/>
            <a:ext cx="27432" cy="21775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 flipH="1">
            <a:off x="6731421" y="3945837"/>
            <a:ext cx="45719" cy="244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94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Les techniques </a:t>
            </a:r>
            <a:r>
              <a:rPr lang="en-US" dirty="0" err="1" smtClean="0"/>
              <a:t>d’intelligence</a:t>
            </a:r>
            <a:r>
              <a:rPr lang="en-US" dirty="0" smtClean="0"/>
              <a:t> </a:t>
            </a:r>
            <a:r>
              <a:rPr lang="en-US" dirty="0" err="1" smtClean="0"/>
              <a:t>artificielle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1185333"/>
            <a:ext cx="10811933" cy="5144320"/>
          </a:xfrm>
          <a:prstGeom prst="ellipse">
            <a:avLst/>
          </a:prstGeom>
          <a:solidFill>
            <a:srgbClr val="70C6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740491" y="2089103"/>
            <a:ext cx="6942666" cy="4184278"/>
          </a:xfrm>
          <a:prstGeom prst="ellipse">
            <a:avLst/>
          </a:prstGeom>
          <a:solidFill>
            <a:srgbClr val="00A3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36357" y="3553529"/>
            <a:ext cx="5350933" cy="2617931"/>
          </a:xfrm>
          <a:prstGeom prst="ellipse">
            <a:avLst/>
          </a:prstGeom>
          <a:solidFill>
            <a:srgbClr val="F092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58176" y="1391972"/>
            <a:ext cx="430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Intelligence </a:t>
            </a:r>
            <a:r>
              <a:rPr lang="en-US" sz="3600" dirty="0" err="1" smtClean="0">
                <a:solidFill>
                  <a:schemeClr val="bg1"/>
                </a:solidFill>
              </a:rPr>
              <a:t>artificielle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7065" y="2736671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Machine Learning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0070" y="4524866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Deep Learning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 5: Les </a:t>
            </a:r>
            <a:r>
              <a:rPr lang="en-US" dirty="0" err="1" smtClean="0"/>
              <a:t>optimisations</a:t>
            </a:r>
            <a:r>
              <a:rPr lang="en-US" dirty="0" smtClean="0"/>
              <a:t> </a:t>
            </a:r>
            <a:r>
              <a:rPr lang="en-US" dirty="0" err="1" smtClean="0"/>
              <a:t>logicielles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/>
          <a:lstStyle/>
          <a:p>
            <a:r>
              <a:rPr lang="en-US" dirty="0" smtClean="0"/>
              <a:t>La version Intel de </a:t>
            </a:r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10 </a:t>
            </a:r>
            <a:r>
              <a:rPr lang="en-US" dirty="0" err="1" smtClean="0"/>
              <a:t>fois</a:t>
            </a:r>
            <a:r>
              <a:rPr lang="en-US" dirty="0" smtClean="0"/>
              <a:t> plus </a:t>
            </a:r>
            <a:r>
              <a:rPr lang="en-US" dirty="0" err="1" smtClean="0"/>
              <a:t>rapide</a:t>
            </a:r>
            <a:r>
              <a:rPr lang="en-US" dirty="0" smtClean="0"/>
              <a:t> que la version de Google sur </a:t>
            </a:r>
            <a:r>
              <a:rPr lang="en-US" dirty="0" err="1" smtClean="0"/>
              <a:t>processeurs</a:t>
            </a:r>
            <a:r>
              <a:rPr lang="en-US" dirty="0" smtClean="0"/>
              <a:t> Intel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nombreuses</a:t>
            </a:r>
            <a:r>
              <a:rPr lang="en-US" dirty="0" smtClean="0"/>
              <a:t> </a:t>
            </a:r>
            <a:r>
              <a:rPr lang="en-US" dirty="0" err="1" smtClean="0"/>
              <a:t>optimisations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faire:</a:t>
            </a:r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meilleure</a:t>
            </a:r>
            <a:r>
              <a:rPr lang="en-US" dirty="0" smtClean="0"/>
              <a:t> </a:t>
            </a:r>
            <a:r>
              <a:rPr lang="en-US" dirty="0" err="1" smtClean="0"/>
              <a:t>localité</a:t>
            </a:r>
            <a:r>
              <a:rPr lang="en-US" dirty="0" smtClean="0"/>
              <a:t> de la </a:t>
            </a:r>
            <a:r>
              <a:rPr lang="en-US" dirty="0" err="1" smtClean="0"/>
              <a:t>mémoire</a:t>
            </a:r>
            <a:endParaRPr lang="en-US" dirty="0" smtClean="0"/>
          </a:p>
          <a:p>
            <a:pPr lvl="1"/>
            <a:r>
              <a:rPr lang="en-US" dirty="0" smtClean="0"/>
              <a:t>Des </a:t>
            </a:r>
            <a:r>
              <a:rPr lang="en-US" dirty="0" err="1" smtClean="0"/>
              <a:t>programmes</a:t>
            </a:r>
            <a:r>
              <a:rPr lang="en-US" dirty="0" smtClean="0"/>
              <a:t> </a:t>
            </a:r>
            <a:r>
              <a:rPr lang="en-US" dirty="0" err="1" smtClean="0"/>
              <a:t>écrits</a:t>
            </a:r>
            <a:r>
              <a:rPr lang="en-US" dirty="0" smtClean="0"/>
              <a:t> par des </a:t>
            </a:r>
            <a:r>
              <a:rPr lang="en-US" dirty="0" err="1" smtClean="0"/>
              <a:t>programmes</a:t>
            </a:r>
            <a:r>
              <a:rPr lang="en-US" dirty="0" smtClean="0"/>
              <a:t> (JIT)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44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Apprentissage</a:t>
            </a:r>
            <a:r>
              <a:rPr lang="en-US" dirty="0" smtClean="0"/>
              <a:t> par </a:t>
            </a:r>
            <a:r>
              <a:rPr lang="en-US" dirty="0" err="1" smtClean="0"/>
              <a:t>renforcement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285840" cy="1500187"/>
          </a:xfrm>
        </p:spPr>
        <p:txBody>
          <a:bodyPr/>
          <a:lstStyle/>
          <a:p>
            <a:r>
              <a:rPr lang="fr-FR" dirty="0" smtClean="0"/>
              <a:t>2016, </a:t>
            </a:r>
            <a:r>
              <a:rPr lang="fr-FR" dirty="0" err="1" smtClean="0"/>
              <a:t>DeepMind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711" y="483927"/>
            <a:ext cx="3617469" cy="253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 console de </a:t>
            </a:r>
            <a:r>
              <a:rPr lang="en-US" dirty="0" err="1" smtClean="0"/>
              <a:t>Jeu</a:t>
            </a:r>
            <a:r>
              <a:rPr lang="en-US" dirty="0" smtClean="0"/>
              <a:t> Atari 2600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43" y="3710486"/>
            <a:ext cx="4694830" cy="2193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98" y="1690688"/>
            <a:ext cx="3747752" cy="2401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3480" y="4345613"/>
            <a:ext cx="229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Pong</a:t>
            </a:r>
          </a:p>
          <a:p>
            <a:pPr algn="ctr"/>
            <a:r>
              <a:rPr lang="en-US" dirty="0" err="1" smtClean="0"/>
              <a:t>Écran</a:t>
            </a:r>
            <a:r>
              <a:rPr lang="en-US" dirty="0" smtClean="0"/>
              <a:t> de 80 x 80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 : </a:t>
            </a:r>
            <a:r>
              <a:rPr lang="en-US" dirty="0" err="1" smtClean="0"/>
              <a:t>Construire</a:t>
            </a:r>
            <a:r>
              <a:rPr lang="en-US" dirty="0" smtClean="0"/>
              <a:t> un 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47752" cy="2401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86" y="2410533"/>
            <a:ext cx="38862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7" y="1690688"/>
            <a:ext cx="4686300" cy="50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13279" y="3208562"/>
            <a:ext cx="5940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À</a:t>
            </a:r>
            <a:r>
              <a:rPr lang="en-US" sz="2400" dirty="0" smtClean="0"/>
              <a:t> </a:t>
            </a:r>
            <a:r>
              <a:rPr lang="en-US" sz="2400" dirty="0" err="1" smtClean="0"/>
              <a:t>chaque</a:t>
            </a:r>
            <a:r>
              <a:rPr lang="en-US" sz="2400" dirty="0" smtClean="0"/>
              <a:t> nouvelle image, la </a:t>
            </a:r>
            <a:r>
              <a:rPr lang="en-US" sz="2400" dirty="0" err="1" smtClean="0"/>
              <a:t>fonction</a:t>
            </a:r>
            <a:r>
              <a:rPr lang="en-US" sz="2400" dirty="0" smtClean="0"/>
              <a:t> f,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calculer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fonction</a:t>
            </a:r>
            <a:r>
              <a:rPr lang="en-US" sz="2400" dirty="0" smtClean="0"/>
              <a:t> des </a:t>
            </a:r>
            <a:r>
              <a:rPr lang="en-US" sz="2400" dirty="0" err="1" smtClean="0"/>
              <a:t>deux</a:t>
            </a:r>
            <a:r>
              <a:rPr lang="en-US" sz="2400" dirty="0" smtClean="0"/>
              <a:t> </a:t>
            </a:r>
            <a:r>
              <a:rPr lang="en-US" sz="2400" dirty="0" err="1" smtClean="0"/>
              <a:t>dernières</a:t>
            </a:r>
            <a:r>
              <a:rPr lang="en-US" sz="2400" dirty="0" smtClean="0"/>
              <a:t> images la </a:t>
            </a:r>
            <a:r>
              <a:rPr lang="en-US" sz="2400" dirty="0" err="1" smtClean="0"/>
              <a:t>probabilité</a:t>
            </a:r>
            <a:r>
              <a:rPr lang="en-US" sz="2400" dirty="0" smtClean="0"/>
              <a:t> p de se </a:t>
            </a:r>
            <a:r>
              <a:rPr lang="en-US" sz="2400" dirty="0" err="1" smtClean="0"/>
              <a:t>déplacer</a:t>
            </a:r>
            <a:r>
              <a:rPr lang="en-US" sz="2400" dirty="0" smtClean="0"/>
              <a:t> </a:t>
            </a:r>
            <a:r>
              <a:rPr lang="en-US" sz="2400" dirty="0" err="1" smtClean="0"/>
              <a:t>vers</a:t>
            </a:r>
            <a:r>
              <a:rPr lang="en-US" sz="2400" dirty="0" smtClean="0"/>
              <a:t> le haut.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Notre agent </a:t>
            </a:r>
            <a:r>
              <a:rPr lang="en-US" sz="2400" dirty="0" err="1" smtClean="0"/>
              <a:t>va</a:t>
            </a:r>
            <a:r>
              <a:rPr lang="en-US" sz="2400" dirty="0" smtClean="0"/>
              <a:t> se </a:t>
            </a:r>
            <a:r>
              <a:rPr lang="en-US" sz="2400" dirty="0" err="1" smtClean="0"/>
              <a:t>déplacer</a:t>
            </a:r>
            <a:r>
              <a:rPr lang="en-US" sz="2400" dirty="0" smtClean="0"/>
              <a:t> </a:t>
            </a:r>
            <a:r>
              <a:rPr lang="en-US" sz="2400" dirty="0" err="1" smtClean="0"/>
              <a:t>vers</a:t>
            </a:r>
            <a:r>
              <a:rPr lang="en-US" sz="2400" dirty="0" smtClean="0"/>
              <a:t> le haut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probabilité</a:t>
            </a:r>
            <a:r>
              <a:rPr lang="en-US" sz="2400" dirty="0" smtClean="0"/>
              <a:t> p et </a:t>
            </a:r>
            <a:r>
              <a:rPr lang="en-US" sz="2400" dirty="0" err="1" smtClean="0"/>
              <a:t>vers</a:t>
            </a:r>
            <a:r>
              <a:rPr lang="en-US" sz="2400" dirty="0" smtClean="0"/>
              <a:t> le bas avec un </a:t>
            </a:r>
            <a:r>
              <a:rPr lang="en-US" sz="2400" dirty="0" err="1" smtClean="0"/>
              <a:t>probabilité</a:t>
            </a:r>
            <a:r>
              <a:rPr lang="en-US" sz="2400" dirty="0" smtClean="0"/>
              <a:t> 1 </a:t>
            </a:r>
            <a:r>
              <a:rPr lang="mr-IN" sz="2400" dirty="0" smtClean="0"/>
              <a:t>–</a:t>
            </a:r>
            <a:r>
              <a:rPr lang="en-US" sz="2400" dirty="0" smtClean="0"/>
              <a:t> 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72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L’agent</a:t>
            </a:r>
            <a:r>
              <a:rPr lang="en-US" dirty="0" smtClean="0"/>
              <a:t> non </a:t>
            </a:r>
            <a:r>
              <a:rPr lang="en-US" dirty="0" err="1" smtClean="0"/>
              <a:t>entrainé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ong-be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0376" y="1169608"/>
            <a:ext cx="4211248" cy="51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 </a:t>
            </a:r>
            <a:r>
              <a:rPr lang="en-US" dirty="0" err="1" smtClean="0"/>
              <a:t>déroulé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balle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9554" y="1690688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/>
              <a:t>0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8702" y="1690688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399484" y="1690688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 smtClean="0"/>
              <a:t>2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598632" y="1690688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/>
              <a:t>3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795774" y="1722870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 smtClean="0"/>
              <a:t>4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6994922" y="1722870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/>
              <a:t>5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9254852" y="1722870"/>
            <a:ext cx="4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</a:t>
            </a:r>
            <a:r>
              <a:rPr lang="en-US" sz="2800" baseline="-25000" dirty="0" smtClean="0"/>
              <a:t>n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34853" y="198141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49779" y="197834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10824" y="198141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25750" y="197834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319147" y="1984829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434073" y="1981759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83085" y="1984829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310626" y="2643188"/>
            <a:ext cx="49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</a:t>
            </a:r>
            <a:r>
              <a:rPr lang="en-US" sz="2800" baseline="-25000" smtClean="0"/>
              <a:t>1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1410" y="2643188"/>
            <a:ext cx="49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baseline="-25000" smtClean="0"/>
              <a:t>2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4570558" y="2643188"/>
            <a:ext cx="49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baseline="-25000" smtClean="0"/>
              <a:t>3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769706" y="2675370"/>
            <a:ext cx="49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baseline="-25000" smtClean="0"/>
              <a:t>4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966848" y="2675370"/>
            <a:ext cx="49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baseline="-25000" smtClean="0"/>
              <a:t>5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9203551" y="2675370"/>
            <a:ext cx="51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baseline="-25000" smtClean="0"/>
              <a:t>n</a:t>
            </a:r>
            <a:endParaRPr lang="en-US" sz="28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49779" y="293084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10824" y="293391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25750" y="2930840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319147" y="2937329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434073" y="2934259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583085" y="2937329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491896" y="2246090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537850" y="2246090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763460" y="2246090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933600" y="2246090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146084" y="2246090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9407011" y="2246090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310626" y="3583866"/>
            <a:ext cx="49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3371410" y="3583866"/>
            <a:ext cx="49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 smtClean="0"/>
              <a:t>2</a:t>
            </a:r>
            <a:endParaRPr lang="en-US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4570558" y="3583866"/>
            <a:ext cx="49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r>
              <a:rPr lang="en-US" sz="2800" baseline="-25000" dirty="0" smtClean="0"/>
              <a:t>3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5769706" y="3616048"/>
            <a:ext cx="49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r>
              <a:rPr lang="en-US" sz="2800" baseline="-25000" dirty="0" smtClean="0"/>
              <a:t>4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6966848" y="3616048"/>
            <a:ext cx="49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r>
              <a:rPr lang="en-US" sz="2800" baseline="-25000" dirty="0" smtClean="0"/>
              <a:t>5</a:t>
            </a:r>
            <a:endParaRPr lang="en-US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9203551" y="3616048"/>
            <a:ext cx="51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r>
              <a:rPr lang="en-US" sz="2800" baseline="-25000" dirty="0" smtClean="0"/>
              <a:t>n</a:t>
            </a:r>
            <a:endParaRPr lang="en-US" sz="280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749779" y="3871518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0824" y="3874588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025750" y="3871518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319147" y="3878007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434073" y="3874937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583085" y="3878007"/>
            <a:ext cx="565483" cy="30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2491896" y="3186768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537850" y="3186768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763460" y="3186768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933600" y="3186768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7146084" y="3186768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9407011" y="3186768"/>
            <a:ext cx="1907" cy="497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570558" y="1722870"/>
            <a:ext cx="1688736" cy="523220"/>
          </a:xfrm>
          <a:prstGeom prst="rect">
            <a:avLst/>
          </a:prstGeom>
          <a:solidFill>
            <a:srgbClr val="70C6A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722113" y="2246090"/>
            <a:ext cx="537181" cy="1986580"/>
          </a:xfrm>
          <a:prstGeom prst="rect">
            <a:avLst/>
          </a:prstGeom>
          <a:solidFill>
            <a:srgbClr val="70C6A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938095" y="2607674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</a:t>
            </a:r>
            <a:r>
              <a:rPr lang="en-US" dirty="0" err="1" smtClean="0"/>
              <a:t>balle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endParaRPr lang="en-US" dirty="0" smtClean="0"/>
          </a:p>
          <a:p>
            <a:pPr algn="ctr"/>
            <a:r>
              <a:rPr lang="en-US" dirty="0" err="1"/>
              <a:t>g</a:t>
            </a:r>
            <a:r>
              <a:rPr lang="en-US" dirty="0" err="1" smtClean="0"/>
              <a:t>agnée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9720105" y="1722870"/>
            <a:ext cx="45719" cy="2445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" rtlCol="0" anchor="ctr"/>
          <a:lstStyle/>
          <a:p>
            <a:pPr algn="ctr"/>
            <a:endParaRPr lang="fr-FR"/>
          </a:p>
        </p:txBody>
      </p:sp>
      <p:sp>
        <p:nvSpPr>
          <p:cNvPr id="79" name="TextBox 78"/>
          <p:cNvSpPr txBox="1"/>
          <p:nvPr/>
        </p:nvSpPr>
        <p:spPr>
          <a:xfrm>
            <a:off x="1013079" y="4380008"/>
            <a:ext cx="10030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Pour </a:t>
            </a:r>
            <a:r>
              <a:rPr lang="en-US" sz="2400" dirty="0" err="1" smtClean="0"/>
              <a:t>chaque</a:t>
            </a:r>
            <a:r>
              <a:rPr lang="en-US" sz="2400" dirty="0" smtClean="0"/>
              <a:t> </a:t>
            </a:r>
            <a:r>
              <a:rPr lang="en-US" sz="2400" dirty="0" err="1" smtClean="0"/>
              <a:t>balle</a:t>
            </a:r>
            <a:r>
              <a:rPr lang="en-US" sz="2400" dirty="0" smtClean="0"/>
              <a:t>, on </a:t>
            </a:r>
            <a:r>
              <a:rPr lang="en-US" sz="2400" dirty="0" err="1" smtClean="0"/>
              <a:t>calcule</a:t>
            </a:r>
            <a:r>
              <a:rPr lang="en-US" sz="2400" dirty="0" smtClean="0"/>
              <a:t> le gradient de f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fonction</a:t>
            </a:r>
            <a:r>
              <a:rPr lang="en-US" sz="2400" dirty="0" smtClean="0"/>
              <a:t> des </a:t>
            </a:r>
            <a:r>
              <a:rPr lang="en-US" sz="2400" dirty="0" err="1" smtClean="0"/>
              <a:t>poids</a:t>
            </a:r>
            <a:r>
              <a:rPr lang="en-US" sz="2400" dirty="0" smtClean="0"/>
              <a:t>. Il </a:t>
            </a:r>
            <a:r>
              <a:rPr lang="en-US" sz="2400" dirty="0" err="1" smtClean="0"/>
              <a:t>donne</a:t>
            </a:r>
            <a:r>
              <a:rPr lang="en-US" sz="2400" dirty="0" smtClean="0"/>
              <a:t> la direction </a:t>
            </a:r>
            <a:r>
              <a:rPr lang="en-US" sz="2400" dirty="0" err="1" smtClean="0"/>
              <a:t>dans</a:t>
            </a:r>
            <a:r>
              <a:rPr lang="en-US" sz="2400" dirty="0" smtClean="0"/>
              <a:t> </a:t>
            </a:r>
            <a:r>
              <a:rPr lang="en-US" sz="2400" dirty="0" err="1" smtClean="0"/>
              <a:t>laquelle</a:t>
            </a:r>
            <a:r>
              <a:rPr lang="en-US" sz="2400" dirty="0" smtClean="0"/>
              <a:t> </a:t>
            </a:r>
            <a:r>
              <a:rPr lang="en-US" sz="2400" dirty="0" err="1" smtClean="0"/>
              <a:t>il</a:t>
            </a:r>
            <a:r>
              <a:rPr lang="en-US" sz="2400" dirty="0" smtClean="0"/>
              <a:t> </a:t>
            </a:r>
            <a:r>
              <a:rPr lang="en-US" sz="2400" dirty="0" err="1" smtClean="0"/>
              <a:t>faut</a:t>
            </a:r>
            <a:r>
              <a:rPr lang="en-US" sz="2400" dirty="0" smtClean="0"/>
              <a:t> </a:t>
            </a:r>
            <a:r>
              <a:rPr lang="en-US" sz="2400" dirty="0" err="1" smtClean="0"/>
              <a:t>déplacer</a:t>
            </a:r>
            <a:r>
              <a:rPr lang="en-US" sz="2400" dirty="0" smtClean="0"/>
              <a:t> les </a:t>
            </a:r>
            <a:r>
              <a:rPr lang="en-US" sz="2400" dirty="0" err="1" smtClean="0"/>
              <a:t>poids</a:t>
            </a:r>
            <a:r>
              <a:rPr lang="en-US" sz="2400" dirty="0" smtClean="0"/>
              <a:t> pour augmenter la </a:t>
            </a:r>
            <a:r>
              <a:rPr lang="en-US" sz="2400" dirty="0" err="1" smtClean="0"/>
              <a:t>probabilité</a:t>
            </a:r>
            <a:r>
              <a:rPr lang="en-US" sz="2400" dirty="0" smtClean="0"/>
              <a:t> p.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fois</a:t>
            </a:r>
            <a:r>
              <a:rPr lang="en-US" sz="2400" dirty="0" smtClean="0"/>
              <a:t> la </a:t>
            </a:r>
            <a:r>
              <a:rPr lang="en-US" sz="2400" dirty="0" err="1" smtClean="0"/>
              <a:t>balle</a:t>
            </a:r>
            <a:r>
              <a:rPr lang="en-US" sz="2400" dirty="0" smtClean="0"/>
              <a:t> </a:t>
            </a:r>
            <a:r>
              <a:rPr lang="en-US" sz="2400" dirty="0" err="1" smtClean="0"/>
              <a:t>terminée</a:t>
            </a:r>
            <a:r>
              <a:rPr lang="en-US" sz="2400" dirty="0" smtClean="0"/>
              <a:t>,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décrête</a:t>
            </a:r>
            <a:r>
              <a:rPr lang="en-US" sz="2400" dirty="0" smtClean="0"/>
              <a:t> que </a:t>
            </a:r>
            <a:r>
              <a:rPr lang="en-US" sz="2400" i="1" dirty="0" err="1" smtClean="0"/>
              <a:t>toutes</a:t>
            </a:r>
            <a:r>
              <a:rPr lang="en-US" sz="2400" dirty="0"/>
              <a:t> </a:t>
            </a:r>
            <a:r>
              <a:rPr lang="en-US" sz="2400" dirty="0" smtClean="0"/>
              <a:t>les actions </a:t>
            </a:r>
            <a:r>
              <a:rPr lang="en-US" sz="2400" dirty="0" err="1" smtClean="0"/>
              <a:t>ont</a:t>
            </a:r>
            <a:r>
              <a:rPr lang="en-US" sz="2400" dirty="0" smtClean="0"/>
              <a:t> </a:t>
            </a:r>
            <a:r>
              <a:rPr lang="en-US" sz="2400" dirty="0" err="1" smtClean="0"/>
              <a:t>été</a:t>
            </a:r>
            <a:r>
              <a:rPr lang="en-US" sz="2400" dirty="0" smtClean="0"/>
              <a:t> </a:t>
            </a:r>
            <a:r>
              <a:rPr lang="en-US" sz="2400" dirty="0" err="1" smtClean="0"/>
              <a:t>bonnes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la </a:t>
            </a:r>
            <a:r>
              <a:rPr lang="en-US" sz="2400" dirty="0" err="1" smtClean="0"/>
              <a:t>balle</a:t>
            </a:r>
            <a:r>
              <a:rPr lang="en-US" sz="2400" dirty="0" smtClean="0"/>
              <a:t> a </a:t>
            </a:r>
            <a:r>
              <a:rPr lang="en-US" sz="2400" dirty="0" err="1" smtClean="0"/>
              <a:t>été</a:t>
            </a:r>
            <a:r>
              <a:rPr lang="en-US" sz="2400" dirty="0" smtClean="0"/>
              <a:t> </a:t>
            </a:r>
            <a:r>
              <a:rPr lang="en-US" sz="2400" dirty="0" err="1" smtClean="0"/>
              <a:t>gagnée</a:t>
            </a:r>
            <a:r>
              <a:rPr lang="en-US" sz="2400" dirty="0" smtClean="0"/>
              <a:t> et que </a:t>
            </a:r>
            <a:r>
              <a:rPr lang="en-US" sz="2400" dirty="0" err="1" smtClean="0"/>
              <a:t>toutes</a:t>
            </a:r>
            <a:r>
              <a:rPr lang="en-US" sz="2400" dirty="0" smtClean="0"/>
              <a:t> les actions </a:t>
            </a:r>
            <a:r>
              <a:rPr lang="en-US" sz="2400" dirty="0" err="1" smtClean="0"/>
              <a:t>ont</a:t>
            </a:r>
            <a:r>
              <a:rPr lang="en-US" sz="2400" dirty="0" smtClean="0"/>
              <a:t> </a:t>
            </a:r>
            <a:r>
              <a:rPr lang="en-US" sz="2400" dirty="0" err="1" smtClean="0"/>
              <a:t>été</a:t>
            </a:r>
            <a:r>
              <a:rPr lang="en-US" sz="2400" dirty="0" smtClean="0"/>
              <a:t> </a:t>
            </a:r>
            <a:r>
              <a:rPr lang="en-US" sz="2400" dirty="0" err="1" smtClean="0"/>
              <a:t>mauvaises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la </a:t>
            </a:r>
            <a:r>
              <a:rPr lang="en-US" sz="2400" dirty="0" err="1" smtClean="0"/>
              <a:t>balle</a:t>
            </a:r>
            <a:r>
              <a:rPr lang="en-US" sz="2400" dirty="0" smtClean="0"/>
              <a:t> a </a:t>
            </a:r>
            <a:r>
              <a:rPr lang="en-US" sz="2400" dirty="0" err="1" smtClean="0"/>
              <a:t>été</a:t>
            </a:r>
            <a:r>
              <a:rPr lang="en-US" sz="2400" dirty="0" smtClean="0"/>
              <a:t> </a:t>
            </a:r>
            <a:r>
              <a:rPr lang="en-US" sz="2400" dirty="0" err="1" smtClean="0"/>
              <a:t>perdue</a:t>
            </a:r>
            <a:r>
              <a:rPr lang="en-US" sz="2400" dirty="0" smtClean="0"/>
              <a:t>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223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L’agent</a:t>
            </a:r>
            <a:r>
              <a:rPr lang="en-US" dirty="0" smtClean="0"/>
              <a:t> </a:t>
            </a:r>
            <a:r>
              <a:rPr lang="en-US" dirty="0" err="1" smtClean="0"/>
              <a:t>entrainé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ong-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3105" y="1173103"/>
            <a:ext cx="4045789" cy="49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519577"/>
            <a:ext cx="10515600" cy="1042898"/>
          </a:xfrm>
        </p:spPr>
        <p:txBody>
          <a:bodyPr/>
          <a:lstStyle/>
          <a:p>
            <a:r>
              <a:rPr lang="en-US" dirty="0" smtClean="0"/>
              <a:t>Questions ?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285840" cy="1500187"/>
          </a:xfrm>
        </p:spPr>
        <p:txBody>
          <a:bodyPr/>
          <a:lstStyle/>
          <a:p>
            <a:r>
              <a:rPr lang="fr-FR" dirty="0" smtClean="0"/>
              <a:t>François Fayard, </a:t>
            </a:r>
            <a:r>
              <a:rPr lang="fr-FR" dirty="0" err="1" smtClean="0"/>
              <a:t>fayard@insideloop.io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73" y="509677"/>
            <a:ext cx="25400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850" y="509677"/>
            <a:ext cx="65971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Lecture Machine Learning </a:t>
            </a:r>
            <a:r>
              <a:rPr lang="en-US" i="1" dirty="0" err="1" smtClean="0"/>
              <a:t>classique</a:t>
            </a:r>
            <a:endParaRPr lang="en-US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 Introduction to Statistical Learning (Springer)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Bibliothèque</a:t>
            </a:r>
            <a:r>
              <a:rPr lang="en-US" dirty="0" smtClean="0"/>
              <a:t> de Machine Learning :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 smtClean="0"/>
          </a:p>
          <a:p>
            <a:r>
              <a:rPr lang="en-US" i="1" dirty="0" smtClean="0"/>
              <a:t>Lecture Deep Learning</a:t>
            </a:r>
            <a:endParaRPr lang="en-US" i="1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Cours</a:t>
            </a:r>
            <a:r>
              <a:rPr lang="en-US" dirty="0" smtClean="0"/>
              <a:t> </a:t>
            </a:r>
            <a:r>
              <a:rPr lang="en-US" dirty="0"/>
              <a:t>de Stanford 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cs231n.github.io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Andrej </a:t>
            </a:r>
            <a:r>
              <a:rPr lang="en-US" dirty="0" err="1" smtClean="0"/>
              <a:t>Karpathy</a:t>
            </a:r>
            <a:r>
              <a:rPr lang="en-US" dirty="0" smtClean="0"/>
              <a:t> :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karpathy.github.io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 </a:t>
            </a:r>
            <a:r>
              <a:rPr lang="en-US" dirty="0"/>
              <a:t>Learning Book 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www.deeplearningbook.org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Code </a:t>
            </a:r>
            <a:r>
              <a:rPr lang="en-US" dirty="0" smtClean="0"/>
              <a:t>: </a:t>
            </a:r>
            <a:r>
              <a:rPr lang="en-US" dirty="0" smtClean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github.com/InsideLoop/DeepLearningLyceeDuParc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Bibliothèques</a:t>
            </a:r>
            <a:r>
              <a:rPr lang="en-US" dirty="0" smtClean="0"/>
              <a:t> de Deep Learning: </a:t>
            </a:r>
            <a:r>
              <a:rPr lang="en-US" dirty="0" err="1" smtClean="0"/>
              <a:t>Keras</a:t>
            </a:r>
            <a:r>
              <a:rPr lang="en-US" dirty="0"/>
              <a:t>/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PyTorch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01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6893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Machine Learning: </a:t>
            </a:r>
            <a:r>
              <a:rPr lang="en-US" dirty="0" err="1" smtClean="0"/>
              <a:t>apprendre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465771192"/>
              </p:ext>
            </p:extLst>
          </p:nvPr>
        </p:nvGraphicFramePr>
        <p:xfrm>
          <a:off x="2057912" y="1262636"/>
          <a:ext cx="8076175" cy="479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5410200" y="1852551"/>
            <a:ext cx="2783774" cy="3835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384468" y="2054431"/>
            <a:ext cx="6335604" cy="28975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9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 classification </a:t>
            </a:r>
            <a:r>
              <a:rPr lang="en-US" dirty="0" err="1" smtClean="0"/>
              <a:t>d’images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11" y="1259455"/>
            <a:ext cx="5805577" cy="48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Les selfies et le </a:t>
            </a:r>
            <a:r>
              <a:rPr lang="en-US" dirty="0" err="1" smtClean="0"/>
              <a:t>cadrage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" y="1182626"/>
            <a:ext cx="10293096" cy="253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07" y="3941432"/>
            <a:ext cx="12827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2" y="3947782"/>
            <a:ext cx="1282700" cy="1276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18" y="4582670"/>
            <a:ext cx="1289050" cy="1276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64" y="4585845"/>
            <a:ext cx="1270000" cy="127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07" y="5357171"/>
            <a:ext cx="1276350" cy="127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2" y="5350821"/>
            <a:ext cx="1276350" cy="12827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709333" y="4582670"/>
            <a:ext cx="914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09333" y="6005070"/>
            <a:ext cx="914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52933" y="5240181"/>
            <a:ext cx="914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Suggestion de </a:t>
            </a:r>
            <a:r>
              <a:rPr lang="en-US" dirty="0" err="1" smtClean="0"/>
              <a:t>réponses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des emails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72" y="1445809"/>
            <a:ext cx="2515294" cy="46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Detection de cancers de la </a:t>
            </a:r>
            <a:r>
              <a:rPr lang="en-US" dirty="0" err="1" smtClean="0"/>
              <a:t>peau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11523173" y="6583680"/>
            <a:ext cx="668827" cy="274320"/>
          </a:xfrm>
          <a:prstGeom prst="rect">
            <a:avLst/>
          </a:prstGeom>
          <a:solidFill>
            <a:srgbClr val="E78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0506456" y="6583680"/>
            <a:ext cx="1411224" cy="274320"/>
          </a:xfrm>
          <a:prstGeom prst="homePlate">
            <a:avLst/>
          </a:prstGeom>
          <a:solidFill>
            <a:srgbClr val="92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9720072" y="6583680"/>
            <a:ext cx="1411224" cy="274320"/>
          </a:xfrm>
          <a:prstGeom prst="homePlate">
            <a:avLst/>
          </a:prstGeom>
          <a:solidFill>
            <a:srgbClr val="00A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8531352" y="6583680"/>
            <a:ext cx="1411224" cy="274320"/>
          </a:xfrm>
          <a:prstGeom prst="homePlate">
            <a:avLst/>
          </a:prstGeom>
          <a:solidFill>
            <a:srgbClr val="70C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13" y="2065867"/>
            <a:ext cx="5725160" cy="3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62C5CCDF01945A67DE52EB1BF613E" ma:contentTypeVersion="2" ma:contentTypeDescription="Create a new document." ma:contentTypeScope="" ma:versionID="391d574fddb600ce0e1be8e38f0ff84c">
  <xsd:schema xmlns:xsd="http://www.w3.org/2001/XMLSchema" xmlns:xs="http://www.w3.org/2001/XMLSchema" xmlns:p="http://schemas.microsoft.com/office/2006/metadata/properties" xmlns:ns3="5270bdfa-1b18-4b58-9102-fe3c0311603f" targetNamespace="http://schemas.microsoft.com/office/2006/metadata/properties" ma:root="true" ma:fieldsID="552a6b765eb0035e52489b5a55c7d834" ns3:_="">
    <xsd:import namespace="5270bdfa-1b18-4b58-9102-fe3c031160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70bdfa-1b18-4b58-9102-fe3c031160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D9C299-A5BF-4C4B-ACC5-0C888D779B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70bdfa-1b18-4b58-9102-fe3c031160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9BC362-113E-444D-A2F9-7E68DBB7BB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62B70F-1AD0-4C06-8474-249C31C6C9C4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5270bdfa-1b18-4b58-9102-fe3c0311603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1038</Words>
  <Application>Microsoft Macintosh PowerPoint</Application>
  <PresentationFormat>Widescreen</PresentationFormat>
  <Paragraphs>240</Paragraphs>
  <Slides>48</Slides>
  <Notes>40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Calibri Light</vt:lpstr>
      <vt:lpstr>Mangal</vt:lpstr>
      <vt:lpstr>Arial</vt:lpstr>
      <vt:lpstr>Office Theme</vt:lpstr>
      <vt:lpstr>Des Perceptrons à AlphaGo : une brève histoire des réseaux de neurones</vt:lpstr>
      <vt:lpstr>Vue d’ensemble de l’exposé</vt:lpstr>
      <vt:lpstr>Usages de l’intelligence artificielle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premiers Perceptrons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premiers réseaux profonds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Apprentissage par renforcement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Questions 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Francois Fayard</dc:creator>
  <cp:lastModifiedBy>Francois Fayard</cp:lastModifiedBy>
  <cp:revision>90</cp:revision>
  <dcterms:created xsi:type="dcterms:W3CDTF">2017-11-22T13:14:53Z</dcterms:created>
  <dcterms:modified xsi:type="dcterms:W3CDTF">2018-01-23T07:56:52Z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0x01010080762C5CCDF01945A67DE52EB1BF613E</vt:lpwstr>
  </property>
</Properties>
</file>